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6" r:id="rId5"/>
    <p:sldId id="257" r:id="rId6"/>
    <p:sldId id="259" r:id="rId7"/>
    <p:sldId id="260" r:id="rId8"/>
    <p:sldId id="261" r:id="rId9"/>
    <p:sldId id="274" r:id="rId10"/>
    <p:sldId id="263" r:id="rId11"/>
    <p:sldId id="265" r:id="rId12"/>
    <p:sldId id="266" r:id="rId13"/>
    <p:sldId id="278" r:id="rId14"/>
    <p:sldId id="279" r:id="rId15"/>
    <p:sldId id="269" r:id="rId16"/>
    <p:sldId id="277" r:id="rId1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89"/>
    <p:restoredTop sz="82794" autoAdjust="0"/>
  </p:normalViewPr>
  <p:slideViewPr>
    <p:cSldViewPr snapToGrid="0">
      <p:cViewPr varScale="1">
        <p:scale>
          <a:sx n="69" d="100"/>
          <a:sy n="69" d="100"/>
        </p:scale>
        <p:origin x="1157" y="67"/>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715835681229037E-2"/>
          <c:y val="3.3230711568741168E-2"/>
          <c:w val="0.94342825865511981"/>
          <c:h val="0.77268987704399383"/>
        </c:manualLayout>
      </c:layout>
      <c:barChart>
        <c:barDir val="col"/>
        <c:grouping val="clustered"/>
        <c:varyColors val="0"/>
        <c:ser>
          <c:idx val="0"/>
          <c:order val="0"/>
          <c:tx>
            <c:strRef>
              <c:f>Foglio1!$B$1</c:f>
              <c:strCache>
                <c:ptCount val="1"/>
                <c:pt idx="0">
                  <c:v>Basaline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Foglio1!$A$2:$A$5</c:f>
              <c:strCache>
                <c:ptCount val="4"/>
                <c:pt idx="0">
                  <c:v>Steroids</c:v>
                </c:pt>
                <c:pt idx="1">
                  <c:v>CRP positive</c:v>
                </c:pt>
                <c:pt idx="2">
                  <c:v>Clinical Response</c:v>
                </c:pt>
                <c:pt idx="3">
                  <c:v>SFR</c:v>
                </c:pt>
              </c:strCache>
            </c:strRef>
          </c:cat>
          <c:val>
            <c:numRef>
              <c:f>Foglio1!$B$2:$B$5</c:f>
              <c:numCache>
                <c:formatCode>General</c:formatCode>
                <c:ptCount val="4"/>
                <c:pt idx="0">
                  <c:v>53</c:v>
                </c:pt>
                <c:pt idx="1">
                  <c:v>38</c:v>
                </c:pt>
                <c:pt idx="2">
                  <c:v>0</c:v>
                </c:pt>
                <c:pt idx="3">
                  <c:v>0</c:v>
                </c:pt>
              </c:numCache>
            </c:numRef>
          </c:val>
          <c:extLst>
            <c:ext xmlns:c16="http://schemas.microsoft.com/office/drawing/2014/chart" uri="{C3380CC4-5D6E-409C-BE32-E72D297353CC}">
              <c16:uniqueId val="{00000000-59B1-40F7-949F-769C8FB32A70}"/>
            </c:ext>
          </c:extLst>
        </c:ser>
        <c:ser>
          <c:idx val="1"/>
          <c:order val="1"/>
          <c:tx>
            <c:strRef>
              <c:f>Foglio1!$C$1</c:f>
              <c:strCache>
                <c:ptCount val="1"/>
                <c:pt idx="0">
                  <c:v>Week 12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Foglio1!$A$2:$A$5</c:f>
              <c:strCache>
                <c:ptCount val="4"/>
                <c:pt idx="0">
                  <c:v>Steroids</c:v>
                </c:pt>
                <c:pt idx="1">
                  <c:v>CRP positive</c:v>
                </c:pt>
                <c:pt idx="2">
                  <c:v>Clinical Response</c:v>
                </c:pt>
                <c:pt idx="3">
                  <c:v>SFR</c:v>
                </c:pt>
              </c:strCache>
            </c:strRef>
          </c:cat>
          <c:val>
            <c:numRef>
              <c:f>Foglio1!$C$2:$C$5</c:f>
              <c:numCache>
                <c:formatCode>General</c:formatCode>
                <c:ptCount val="4"/>
                <c:pt idx="0">
                  <c:v>20</c:v>
                </c:pt>
                <c:pt idx="1">
                  <c:v>31</c:v>
                </c:pt>
                <c:pt idx="2">
                  <c:v>24</c:v>
                </c:pt>
                <c:pt idx="3">
                  <c:v>53</c:v>
                </c:pt>
              </c:numCache>
            </c:numRef>
          </c:val>
          <c:extLst>
            <c:ext xmlns:c16="http://schemas.microsoft.com/office/drawing/2014/chart" uri="{C3380CC4-5D6E-409C-BE32-E72D297353CC}">
              <c16:uniqueId val="{00000001-59B1-40F7-949F-769C8FB32A70}"/>
            </c:ext>
          </c:extLst>
        </c:ser>
        <c:ser>
          <c:idx val="2"/>
          <c:order val="2"/>
          <c:tx>
            <c:strRef>
              <c:f>Foglio1!$D$1</c:f>
              <c:strCache>
                <c:ptCount val="1"/>
                <c:pt idx="0">
                  <c:v>Week 24</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Foglio1!$A$2:$A$5</c:f>
              <c:strCache>
                <c:ptCount val="4"/>
                <c:pt idx="0">
                  <c:v>Steroids</c:v>
                </c:pt>
                <c:pt idx="1">
                  <c:v>CRP positive</c:v>
                </c:pt>
                <c:pt idx="2">
                  <c:v>Clinical Response</c:v>
                </c:pt>
                <c:pt idx="3">
                  <c:v>SFR</c:v>
                </c:pt>
              </c:strCache>
            </c:strRef>
          </c:cat>
          <c:val>
            <c:numRef>
              <c:f>Foglio1!$D$2:$D$5</c:f>
              <c:numCache>
                <c:formatCode>General</c:formatCode>
                <c:ptCount val="4"/>
                <c:pt idx="0">
                  <c:v>22</c:v>
                </c:pt>
                <c:pt idx="1">
                  <c:v>14</c:v>
                </c:pt>
                <c:pt idx="2">
                  <c:v>20</c:v>
                </c:pt>
                <c:pt idx="3">
                  <c:v>68</c:v>
                </c:pt>
              </c:numCache>
            </c:numRef>
          </c:val>
          <c:extLst>
            <c:ext xmlns:c16="http://schemas.microsoft.com/office/drawing/2014/chart" uri="{C3380CC4-5D6E-409C-BE32-E72D297353CC}">
              <c16:uniqueId val="{00000002-59B1-40F7-949F-769C8FB32A70}"/>
            </c:ext>
          </c:extLst>
        </c:ser>
        <c:dLbls>
          <c:showLegendKey val="0"/>
          <c:showVal val="0"/>
          <c:showCatName val="0"/>
          <c:showSerName val="0"/>
          <c:showPercent val="0"/>
          <c:showBubbleSize val="0"/>
        </c:dLbls>
        <c:gapWidth val="219"/>
        <c:overlap val="-27"/>
        <c:axId val="417556736"/>
        <c:axId val="417554216"/>
      </c:barChart>
      <c:catAx>
        <c:axId val="417556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417554216"/>
        <c:crosses val="autoZero"/>
        <c:auto val="1"/>
        <c:lblAlgn val="ctr"/>
        <c:lblOffset val="100"/>
        <c:noMultiLvlLbl val="0"/>
      </c:catAx>
      <c:valAx>
        <c:axId val="417554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417556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97524D-7F23-4694-8434-A07618757279}" type="datetimeFigureOut">
              <a:rPr lang="it-IT" smtClean="0"/>
              <a:t>18/04/2026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B2D6D7-3A91-4623-AAEE-C7F12BEE7C09}" type="slidenum">
              <a:rPr lang="it-IT" smtClean="0"/>
              <a:t>‹N›</a:t>
            </a:fld>
            <a:endParaRPr lang="it-IT"/>
          </a:p>
        </p:txBody>
      </p:sp>
    </p:spTree>
    <p:extLst>
      <p:ext uri="{BB962C8B-B14F-4D97-AF65-F5344CB8AC3E}">
        <p14:creationId xmlns:p14="http://schemas.microsoft.com/office/powerpoint/2010/main" val="3439486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1</a:t>
            </a:fld>
            <a:endParaRPr lang="it-IT"/>
          </a:p>
        </p:txBody>
      </p:sp>
    </p:spTree>
    <p:extLst>
      <p:ext uri="{BB962C8B-B14F-4D97-AF65-F5344CB8AC3E}">
        <p14:creationId xmlns:p14="http://schemas.microsoft.com/office/powerpoint/2010/main" val="159721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In </a:t>
            </a:r>
            <a:r>
              <a:rPr lang="en-GB" noProof="0" dirty="0" err="1"/>
              <a:t>discussione</a:t>
            </a:r>
            <a:r>
              <a:rPr lang="en-GB" noProof="0" dirty="0"/>
              <a:t>, </a:t>
            </a:r>
            <a:r>
              <a:rPr lang="en-GB" noProof="0" dirty="0" err="1"/>
              <a:t>dobbiamo</a:t>
            </a:r>
            <a:r>
              <a:rPr lang="en-GB" noProof="0" dirty="0"/>
              <a:t> </a:t>
            </a:r>
            <a:r>
              <a:rPr lang="en-GB" noProof="0" dirty="0" err="1"/>
              <a:t>sottolineare</a:t>
            </a:r>
            <a:r>
              <a:rPr lang="en-GB" noProof="0" dirty="0"/>
              <a:t> come la </a:t>
            </a:r>
            <a:r>
              <a:rPr lang="en-GB" noProof="0" dirty="0" err="1"/>
              <a:t>flessibilità</a:t>
            </a:r>
            <a:r>
              <a:rPr lang="en-GB" noProof="0" dirty="0"/>
              <a:t> </a:t>
            </a:r>
            <a:r>
              <a:rPr lang="en-GB" noProof="0" dirty="0" err="1"/>
              <a:t>dell'induzione</a:t>
            </a:r>
            <a:r>
              <a:rPr lang="en-GB" noProof="0" dirty="0"/>
              <a:t> </a:t>
            </a:r>
            <a:r>
              <a:rPr lang="en-GB" noProof="0" dirty="0" err="1"/>
              <a:t>sia</a:t>
            </a:r>
            <a:r>
              <a:rPr lang="en-GB" noProof="0" dirty="0"/>
              <a:t> il </a:t>
            </a:r>
            <a:r>
              <a:rPr lang="en-GB" noProof="0" dirty="0" err="1"/>
              <a:t>segreto</a:t>
            </a:r>
            <a:r>
              <a:rPr lang="en-GB" noProof="0" dirty="0"/>
              <a:t> del </a:t>
            </a:r>
            <a:r>
              <a:rPr lang="en-GB" noProof="0" dirty="0" err="1"/>
              <a:t>successo</a:t>
            </a:r>
            <a:r>
              <a:rPr lang="en-GB" noProof="0" dirty="0"/>
              <a:t> </a:t>
            </a:r>
            <a:r>
              <a:rPr lang="en-GB" noProof="0" dirty="0" err="1"/>
              <a:t>nel</a:t>
            </a:r>
            <a:r>
              <a:rPr lang="en-GB" noProof="0" dirty="0"/>
              <a:t> </a:t>
            </a:r>
            <a:r>
              <a:rPr lang="en-GB" noProof="0" dirty="0" err="1"/>
              <a:t>mondo</a:t>
            </a:r>
            <a:r>
              <a:rPr lang="en-GB" noProof="0" dirty="0"/>
              <a:t> </a:t>
            </a:r>
            <a:r>
              <a:rPr lang="en-GB" noProof="0" dirty="0" err="1"/>
              <a:t>reale</a:t>
            </a:r>
            <a:r>
              <a:rPr lang="en-GB" noProof="0" dirty="0"/>
              <a:t> rispetto ai trial. </a:t>
            </a:r>
            <a:r>
              <a:rPr lang="en-GB" noProof="0" dirty="0" err="1"/>
              <a:t>Riguardo</a:t>
            </a:r>
            <a:r>
              <a:rPr lang="en-GB" noProof="0" dirty="0"/>
              <a:t> ai </a:t>
            </a:r>
            <a:r>
              <a:rPr lang="en-GB" noProof="0" dirty="0" err="1"/>
              <a:t>limiti</a:t>
            </a:r>
            <a:r>
              <a:rPr lang="en-GB" noProof="0" dirty="0"/>
              <a:t>, </a:t>
            </a:r>
            <a:r>
              <a:rPr lang="en-GB" noProof="0" dirty="0" err="1"/>
              <a:t>siamo</a:t>
            </a:r>
            <a:r>
              <a:rPr lang="en-GB" noProof="0" dirty="0"/>
              <a:t> </a:t>
            </a:r>
            <a:r>
              <a:rPr lang="en-GB" noProof="0" dirty="0" err="1"/>
              <a:t>consapevoli</a:t>
            </a:r>
            <a:r>
              <a:rPr lang="en-GB" noProof="0" dirty="0"/>
              <a:t> della </a:t>
            </a:r>
            <a:r>
              <a:rPr lang="en-GB" noProof="0" dirty="0" err="1"/>
              <a:t>mancanza</a:t>
            </a:r>
            <a:r>
              <a:rPr lang="en-GB" noProof="0" dirty="0"/>
              <a:t> di </a:t>
            </a:r>
            <a:r>
              <a:rPr lang="en-GB" noProof="0" dirty="0" err="1"/>
              <a:t>dati</a:t>
            </a:r>
            <a:r>
              <a:rPr lang="en-GB" noProof="0" dirty="0"/>
              <a:t> </a:t>
            </a:r>
            <a:r>
              <a:rPr lang="en-GB" noProof="0" dirty="0" err="1"/>
              <a:t>endoscopici</a:t>
            </a:r>
            <a:r>
              <a:rPr lang="en-GB" noProof="0" dirty="0"/>
              <a:t> e della </a:t>
            </a:r>
            <a:r>
              <a:rPr lang="en-GB" noProof="0" dirty="0" err="1"/>
              <a:t>calprotectina</a:t>
            </a:r>
            <a:r>
              <a:rPr lang="en-GB" noProof="0" dirty="0"/>
              <a:t> a breve </a:t>
            </a:r>
            <a:r>
              <a:rPr lang="en-GB" noProof="0" dirty="0" err="1"/>
              <a:t>termine</a:t>
            </a:r>
            <a:r>
              <a:rPr lang="en-GB" noProof="0" dirty="0"/>
              <a:t>. Ci </a:t>
            </a:r>
            <a:r>
              <a:rPr lang="en-GB" noProof="0" dirty="0" err="1"/>
              <a:t>siamo</a:t>
            </a:r>
            <a:r>
              <a:rPr lang="en-GB" noProof="0" dirty="0"/>
              <a:t> </a:t>
            </a:r>
            <a:r>
              <a:rPr lang="en-GB" noProof="0" dirty="0" err="1"/>
              <a:t>quindi</a:t>
            </a:r>
            <a:r>
              <a:rPr lang="en-GB" noProof="0" dirty="0"/>
              <a:t> </a:t>
            </a:r>
            <a:r>
              <a:rPr lang="en-GB" noProof="0" dirty="0" err="1"/>
              <a:t>affidati</a:t>
            </a:r>
            <a:r>
              <a:rPr lang="en-GB" noProof="0" dirty="0"/>
              <a:t> a endpoint </a:t>
            </a:r>
            <a:r>
              <a:rPr lang="en-GB" noProof="0" dirty="0" err="1"/>
              <a:t>clinici</a:t>
            </a:r>
            <a:r>
              <a:rPr lang="en-GB" noProof="0" dirty="0"/>
              <a:t> e </a:t>
            </a:r>
            <a:r>
              <a:rPr lang="en-GB" noProof="0" dirty="0" err="1"/>
              <a:t>sintomatologici</a:t>
            </a:r>
            <a:r>
              <a:rPr lang="en-GB" noProof="0" dirty="0"/>
              <a:t> solidi</a:t>
            </a:r>
          </a:p>
          <a:p>
            <a:endParaRPr lang="it-IT" dirty="0"/>
          </a:p>
          <a:p>
            <a:r>
              <a:rPr lang="it-IT" dirty="0"/>
              <a:t>Per concludere: </a:t>
            </a:r>
            <a:r>
              <a:rPr lang="it-IT" dirty="0" err="1"/>
              <a:t>Mirikizumab</a:t>
            </a:r>
            <a:r>
              <a:rPr lang="it-IT" dirty="0"/>
              <a:t> si conferma un'arma potente e sicura anche nei pazienti più difficili. L'induzione prolungata non è solo un'opzione, ma una strategia fondamentale per massimizzare il successo terapeutico. Infine, il controllo rapido dell'urgenza intestinale rappresenta un valore aggiunto inestimabile per la vita quotidiana dei nostri pazienti. Vi ringrazio per l'attenzione</a:t>
            </a:r>
          </a:p>
        </p:txBody>
      </p:sp>
      <p:sp>
        <p:nvSpPr>
          <p:cNvPr id="4" name="Segnaposto numero diapositiva 3"/>
          <p:cNvSpPr>
            <a:spLocks noGrp="1"/>
          </p:cNvSpPr>
          <p:nvPr>
            <p:ph type="sldNum" sz="quarter" idx="5"/>
          </p:nvPr>
        </p:nvSpPr>
        <p:spPr/>
        <p:txBody>
          <a:bodyPr/>
          <a:lstStyle/>
          <a:p>
            <a:fld id="{E6B2D6D7-3A91-4623-AAEE-C7F12BEE7C09}" type="slidenum">
              <a:rPr lang="it-IT" smtClean="0"/>
              <a:t>12</a:t>
            </a:fld>
            <a:endParaRPr lang="it-IT"/>
          </a:p>
        </p:txBody>
      </p:sp>
    </p:spTree>
    <p:extLst>
      <p:ext uri="{BB962C8B-B14F-4D97-AF65-F5344CB8AC3E}">
        <p14:creationId xmlns:p14="http://schemas.microsoft.com/office/powerpoint/2010/main" val="610537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Perché questo studio? </a:t>
            </a:r>
            <a:r>
              <a:rPr lang="it-IT" dirty="0" err="1"/>
              <a:t>Mirikizumab</a:t>
            </a:r>
            <a:r>
              <a:rPr lang="it-IT" dirty="0"/>
              <a:t> ha dimostrato efficacia nei trial registrativi, ma i pazienti del mondo reale sono spesso più complessi di quelli dei trial. </a:t>
            </a:r>
            <a:r>
              <a:rPr lang="it-IT" dirty="0" err="1"/>
              <a:t>Mirikizumab</a:t>
            </a:r>
            <a:r>
              <a:rPr lang="it-IT" dirty="0"/>
              <a:t>, al contrario, è un anticorpo IgG4 ingegnerizzato per legarsi </a:t>
            </a:r>
            <a:r>
              <a:rPr lang="it-IT" b="1" dirty="0"/>
              <a:t>esclusivamente alla subunità p19</a:t>
            </a:r>
            <a:r>
              <a:rPr lang="it-IT" dirty="0"/>
              <a:t>. Spegne totalmente l'esercito dei </a:t>
            </a:r>
            <a:r>
              <a:rPr lang="it-IT" b="1" dirty="0"/>
              <a:t>Th17</a:t>
            </a:r>
            <a:r>
              <a:rPr lang="it-IT" dirty="0"/>
              <a:t> (fermando l'urgenza e il danno mucosale alla radice).</a:t>
            </a:r>
          </a:p>
          <a:p>
            <a:r>
              <a:rPr lang="it-IT" b="1" dirty="0"/>
              <a:t>Lascia intatta l'IL-12 e la via Th1</a:t>
            </a:r>
            <a:r>
              <a:rPr lang="it-IT" dirty="0"/>
              <a:t>Molti dei nostri pazienti hanno già fallito </a:t>
            </a:r>
            <a:r>
              <a:rPr lang="it-IT" dirty="0" err="1"/>
              <a:t>Ustekinumab</a:t>
            </a:r>
            <a:r>
              <a:rPr lang="it-IT" dirty="0"/>
              <a:t>, una categoria esclusa dagli studi LUCENT. Il nostro obiettivo è stato quindi valutare come si comporta il farmaco 'sul </a:t>
            </a:r>
            <a:r>
              <a:rPr lang="it-IT" dirty="0" err="1"/>
              <a:t>campo'</a:t>
            </a:r>
            <a:r>
              <a:rPr lang="it-IT" dirty="0"/>
              <a:t>, con un focus particolare sulla flessibilità dell'induzione e sulla gestione dell'urgenza, parametro che impatta drammaticamente sulla qualità di vita.</a:t>
            </a:r>
          </a:p>
        </p:txBody>
      </p:sp>
      <p:sp>
        <p:nvSpPr>
          <p:cNvPr id="4" name="Segnaposto numero diapositiva 3"/>
          <p:cNvSpPr>
            <a:spLocks noGrp="1"/>
          </p:cNvSpPr>
          <p:nvPr>
            <p:ph type="sldNum" sz="quarter" idx="5"/>
          </p:nvPr>
        </p:nvSpPr>
        <p:spPr/>
        <p:txBody>
          <a:bodyPr/>
          <a:lstStyle/>
          <a:p>
            <a:fld id="{E6B2D6D7-3A91-4623-AAEE-C7F12BEE7C09}" type="slidenum">
              <a:rPr lang="it-IT" smtClean="0"/>
              <a:t>3</a:t>
            </a:fld>
            <a:endParaRPr lang="it-IT"/>
          </a:p>
        </p:txBody>
      </p:sp>
    </p:spTree>
    <p:extLst>
      <p:ext uri="{BB962C8B-B14F-4D97-AF65-F5344CB8AC3E}">
        <p14:creationId xmlns:p14="http://schemas.microsoft.com/office/powerpoint/2010/main" val="2345628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Abbiamo condotto uno studio prospettico multicentrico coinvolgendo 12 centri della rete siciliana. Abbiamo arruolato consecutivamente 105 pazienti. La forza di questo disegno è la raccolta sistematica dei dati non solo sulla remissione clinica classica, ma anche sull'urgenza tramite la scala validata UNRS a 12 e 24 settimane, garantendo una fotografia fedele dell'andamento dei pazienti nel tempo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Gli endpoint primari erano la risposta clinica, la remissione senza steroidi e la riduzione dell'urgenza intestinale. L'endpoint secondario era la necessità di un'induzione prolungata. La risposta clinica è stata definita come una riduzione del punteggio </a:t>
            </a:r>
            <a:r>
              <a:rPr lang="it-IT" sz="1200" kern="1200" dirty="0" err="1">
                <a:solidFill>
                  <a:schemeClr val="tx1"/>
                </a:solidFill>
                <a:effectLst/>
                <a:latin typeface="+mn-lt"/>
                <a:ea typeface="+mn-ea"/>
                <a:cs typeface="+mn-cs"/>
              </a:rPr>
              <a:t>pMS</a:t>
            </a:r>
            <a:r>
              <a:rPr lang="it-IT" sz="1200" kern="1200" dirty="0">
                <a:solidFill>
                  <a:schemeClr val="tx1"/>
                </a:solidFill>
                <a:effectLst/>
                <a:latin typeface="+mn-lt"/>
                <a:ea typeface="+mn-ea"/>
                <a:cs typeface="+mn-cs"/>
              </a:rPr>
              <a:t> ≥3 punti rispetto al basale. La remissione senza steroidi è stata definita come un punteggio </a:t>
            </a:r>
            <a:r>
              <a:rPr lang="it-IT" sz="1200" kern="1200" dirty="0" err="1">
                <a:solidFill>
                  <a:schemeClr val="tx1"/>
                </a:solidFill>
                <a:effectLst/>
                <a:latin typeface="+mn-lt"/>
                <a:ea typeface="+mn-ea"/>
                <a:cs typeface="+mn-cs"/>
              </a:rPr>
              <a:t>pMS</a:t>
            </a:r>
            <a:r>
              <a:rPr lang="it-IT" sz="1200" kern="1200" dirty="0">
                <a:solidFill>
                  <a:schemeClr val="tx1"/>
                </a:solidFill>
                <a:effectLst/>
                <a:latin typeface="+mn-lt"/>
                <a:ea typeface="+mn-ea"/>
                <a:cs typeface="+mn-cs"/>
              </a:rPr>
              <a:t> &lt;2 a 9 punti senza steroidi concomitanti. </a:t>
            </a:r>
            <a:r>
              <a:rPr lang="it-IT" sz="1200" kern="1200" baseline="30000" dirty="0">
                <a:solidFill>
                  <a:schemeClr val="tx1"/>
                </a:solidFill>
                <a:effectLst/>
                <a:latin typeface="+mn-lt"/>
                <a:ea typeface="+mn-ea"/>
                <a:cs typeface="+mn-cs"/>
              </a:rPr>
              <a:t>15 </a:t>
            </a:r>
            <a:r>
              <a:rPr lang="it-IT" sz="1200" kern="1200" dirty="0">
                <a:solidFill>
                  <a:schemeClr val="tx1"/>
                </a:solidFill>
                <a:effectLst/>
                <a:latin typeface="+mn-lt"/>
                <a:ea typeface="+mn-ea"/>
                <a:cs typeface="+mn-cs"/>
              </a:rPr>
              <a:t>Il fallimento primario del trattamento è stato definito come la persistenza dei sintomi e l'evidenza sierologica di infiammazione al termine dell'induzione, mentre la perdita di risposta è stata definita come il peggioramento dei sintomi e dell'infiammazione sierologica dopo una risposta iniziale. La persistenza del trattamento è stata valutata alle settimane 12 e 24.</a:t>
            </a:r>
          </a:p>
          <a:p>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4</a:t>
            </a:fld>
            <a:endParaRPr lang="it-IT"/>
          </a:p>
        </p:txBody>
      </p:sp>
    </p:spTree>
    <p:extLst>
      <p:ext uri="{BB962C8B-B14F-4D97-AF65-F5344CB8AC3E}">
        <p14:creationId xmlns:p14="http://schemas.microsoft.com/office/powerpoint/2010/main" val="523588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protocollo prevedeva l'induzione standard con tre dosi endovenose. Tuttavia, seguendo la filosofia della personalizzazione terapeutica, i pazienti con risposta incompleta alla dodicesima settimana potevano ricevere un'induzione estesa con ulteriori tre dosi IV. Per l'analisi statistica abbiamo utilizzato un approccio rigoroso: il test di </a:t>
            </a:r>
            <a:r>
              <a:rPr lang="it-IT" dirty="0" err="1"/>
              <a:t>Wilcoxon</a:t>
            </a:r>
            <a:r>
              <a:rPr lang="it-IT" dirty="0"/>
              <a:t> e Friedman per i dati longitudinali e, per non sovrastimare i risultati, abbiamo affiancato all'analisi Per-</a:t>
            </a:r>
            <a:r>
              <a:rPr lang="it-IT" dirty="0" err="1"/>
              <a:t>Protocol</a:t>
            </a:r>
            <a:r>
              <a:rPr lang="it-IT" dirty="0"/>
              <a:t> un'analisi </a:t>
            </a:r>
            <a:r>
              <a:rPr lang="it-IT" dirty="0" err="1"/>
              <a:t>Intention</a:t>
            </a:r>
            <a:r>
              <a:rPr lang="it-IT" dirty="0"/>
              <a:t>-To-</a:t>
            </a:r>
            <a:r>
              <a:rPr lang="it-IT" dirty="0" err="1"/>
              <a:t>Treat</a:t>
            </a:r>
            <a:r>
              <a:rPr lang="it-IT" dirty="0"/>
              <a:t> molto severa con imputazione dei non-</a:t>
            </a:r>
            <a:r>
              <a:rPr lang="it-IT" dirty="0" err="1"/>
              <a:t>responder</a:t>
            </a:r>
            <a:r>
              <a:rPr lang="it-IT" dirty="0"/>
              <a:t>.</a:t>
            </a:r>
          </a:p>
        </p:txBody>
      </p:sp>
      <p:sp>
        <p:nvSpPr>
          <p:cNvPr id="4" name="Segnaposto numero diapositiva 3"/>
          <p:cNvSpPr>
            <a:spLocks noGrp="1"/>
          </p:cNvSpPr>
          <p:nvPr>
            <p:ph type="sldNum" sz="quarter" idx="5"/>
          </p:nvPr>
        </p:nvSpPr>
        <p:spPr/>
        <p:txBody>
          <a:bodyPr/>
          <a:lstStyle/>
          <a:p>
            <a:fld id="{E6B2D6D7-3A91-4623-AAEE-C7F12BEE7C09}" type="slidenum">
              <a:rPr lang="it-IT" smtClean="0"/>
              <a:t>5</a:t>
            </a:fld>
            <a:endParaRPr lang="it-IT"/>
          </a:p>
        </p:txBody>
      </p:sp>
    </p:spTree>
    <p:extLst>
      <p:ext uri="{BB962C8B-B14F-4D97-AF65-F5344CB8AC3E}">
        <p14:creationId xmlns:p14="http://schemas.microsoft.com/office/powerpoint/2010/main" val="874922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Passando ai risultati, i dati di efficacia sono sorprendenti data la gravità della popolazione. Già a 12 settimane, il 53% dei pazienti ha raggiunto la remissione libera da steroidi. Questo dato sale al 68% alla settimana 24 nell'analisi per-</a:t>
            </a:r>
            <a:r>
              <a:rPr lang="it-IT" dirty="0" err="1"/>
              <a:t>protocol</a:t>
            </a:r>
            <a:r>
              <a:rPr lang="it-IT" dirty="0"/>
              <a:t>. Anche il </a:t>
            </a:r>
            <a:r>
              <a:rPr lang="it-IT" dirty="0" err="1"/>
              <a:t>Partial</a:t>
            </a:r>
            <a:r>
              <a:rPr lang="it-IT" dirty="0"/>
              <a:t> Mayo Score ha mostrato un crollo statisticamente significativo, scendendo da una mediana di 5 a 1. Questo dimostra che </a:t>
            </a:r>
            <a:r>
              <a:rPr lang="it-IT" dirty="0" err="1"/>
              <a:t>Mirikizumab</a:t>
            </a:r>
            <a:r>
              <a:rPr lang="it-IT" dirty="0"/>
              <a:t> è capace di indurre una risposta profonda anche in chi ha fallito molteplici linee terapeutiche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noProof="0" dirty="0"/>
              <a:t>Clinical Message:</a:t>
            </a:r>
            <a:r>
              <a:rPr lang="en-GB" noProof="0" dirty="0"/>
              <a:t> Prolonging IV induction rescues over half of initial non-responders</a:t>
            </a:r>
          </a:p>
          <a:p>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7</a:t>
            </a:fld>
            <a:endParaRPr lang="it-IT"/>
          </a:p>
        </p:txBody>
      </p:sp>
    </p:spTree>
    <p:extLst>
      <p:ext uri="{BB962C8B-B14F-4D97-AF65-F5344CB8AC3E}">
        <p14:creationId xmlns:p14="http://schemas.microsoft.com/office/powerpoint/2010/main" val="3238874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Guardiamo ora l'urgenza intestinale, misurata con la scala UNRS. È il sintomo che i pazienti odiano di più. Siamo passati da una mediana di 6 (urgenza severa) a soli 2 punti a 12 settimane, fino a 1 punto a 24 settimane. È un abbattimento drastico. Spesso l'urgenza viene ignorata dai clinici o non riportata dai pazienti per imbarazzo, ma questi dati confermano che </a:t>
            </a:r>
            <a:r>
              <a:rPr lang="it-IT" dirty="0" err="1"/>
              <a:t>Mirikizumab</a:t>
            </a:r>
            <a:r>
              <a:rPr lang="it-IT" dirty="0"/>
              <a:t> ha un'azione specifica e potente su questo sintomo.</a:t>
            </a:r>
          </a:p>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Rapid Improvement:</a:t>
            </a:r>
            <a:r>
              <a:rPr lang="en-GB" sz="2200" noProof="0" dirty="0">
                <a:latin typeface="Arial" panose="020B0604020202020204" pitchFamily="34" charset="0"/>
                <a:cs typeface="Arial" panose="020B0604020202020204" pitchFamily="34" charset="0"/>
              </a:rPr>
              <a:t> Median UNRS score dropped from </a:t>
            </a:r>
            <a:r>
              <a:rPr lang="en-GB" sz="2200" b="1" noProof="0" dirty="0">
                <a:latin typeface="Arial" panose="020B0604020202020204" pitchFamily="34" charset="0"/>
                <a:cs typeface="Arial" panose="020B0604020202020204" pitchFamily="34" charset="0"/>
              </a:rPr>
              <a:t>6</a:t>
            </a:r>
            <a:r>
              <a:rPr lang="en-GB" sz="2200" noProof="0" dirty="0">
                <a:latin typeface="Arial" panose="020B0604020202020204" pitchFamily="34" charset="0"/>
                <a:cs typeface="Arial" panose="020B0604020202020204" pitchFamily="34" charset="0"/>
              </a:rPr>
              <a:t> (baseline) to </a:t>
            </a:r>
            <a:r>
              <a:rPr lang="en-GB" sz="2200" b="1" noProof="0" dirty="0">
                <a:latin typeface="Arial" panose="020B0604020202020204" pitchFamily="34" charset="0"/>
                <a:cs typeface="Arial" panose="020B0604020202020204" pitchFamily="34" charset="0"/>
              </a:rPr>
              <a:t>2</a:t>
            </a:r>
            <a:r>
              <a:rPr lang="en-GB" sz="2200" noProof="0" dirty="0">
                <a:latin typeface="Arial" panose="020B0604020202020204" pitchFamily="34" charset="0"/>
                <a:cs typeface="Arial" panose="020B0604020202020204" pitchFamily="34" charset="0"/>
              </a:rPr>
              <a:t> (W12) and </a:t>
            </a:r>
            <a:r>
              <a:rPr lang="en-GB" sz="2200" b="1" noProof="0" dirty="0">
                <a:latin typeface="Arial" panose="020B0604020202020204" pitchFamily="34" charset="0"/>
                <a:cs typeface="Arial" panose="020B0604020202020204" pitchFamily="34" charset="0"/>
              </a:rPr>
              <a:t>1</a:t>
            </a:r>
            <a:r>
              <a:rPr lang="en-GB" sz="2200" noProof="0" dirty="0">
                <a:latin typeface="Arial" panose="020B0604020202020204" pitchFamily="34" charset="0"/>
                <a:cs typeface="Arial" panose="020B0604020202020204" pitchFamily="34" charset="0"/>
              </a:rPr>
              <a:t> (W24), p &lt; 0.001</a:t>
            </a:r>
          </a:p>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Impact:</a:t>
            </a:r>
            <a:r>
              <a:rPr lang="en-GB" sz="2200" noProof="0" dirty="0">
                <a:latin typeface="Arial" panose="020B0604020202020204" pitchFamily="34" charset="0"/>
                <a:cs typeface="Arial" panose="020B0604020202020204" pitchFamily="34" charset="0"/>
              </a:rPr>
              <a:t> Early reduction in urgency correlates with rapid QoL improvement</a:t>
            </a:r>
          </a:p>
          <a:p>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8</a:t>
            </a:fld>
            <a:endParaRPr lang="it-IT"/>
          </a:p>
        </p:txBody>
      </p:sp>
    </p:spTree>
    <p:extLst>
      <p:ext uri="{BB962C8B-B14F-4D97-AF65-F5344CB8AC3E}">
        <p14:creationId xmlns:p14="http://schemas.microsoft.com/office/powerpoint/2010/main" val="2224339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persistenza in trattamento è stata elevatissima, sfiorando il 90%. Per quanto riguarda i sottogruppi, non abbiamo trovato differenze significative tra chi aveva già usato </a:t>
            </a:r>
            <a:r>
              <a:rPr lang="it-IT" dirty="0" err="1"/>
              <a:t>Ustekinumab</a:t>
            </a:r>
            <a:r>
              <a:rPr lang="it-IT" dirty="0"/>
              <a:t> e chi no. Questo è un dato di grande rilevanza clinica: il fallimento di un anti-p40 non preclude assolutamente il successo con un anti-p19 come </a:t>
            </a:r>
            <a:r>
              <a:rPr lang="it-IT" dirty="0" err="1"/>
              <a:t>Mirikizumab</a:t>
            </a:r>
            <a:r>
              <a:rPr lang="it-IT" dirty="0"/>
              <a:t>. Il profilo di sicurezza è stato eccellente, con pochissime interruzioni per eventi avversi </a:t>
            </a:r>
            <a:r>
              <a:rPr lang="en-GB" sz="1200" noProof="0" dirty="0">
                <a:solidFill>
                  <a:srgbClr val="C00000"/>
                </a:solidFill>
                <a:latin typeface="Arial" panose="020B0604020202020204" pitchFamily="34" charset="0"/>
                <a:cs typeface="Arial" panose="020B0604020202020204" pitchFamily="34" charset="0"/>
              </a:rPr>
              <a:t>(excellent profile</a:t>
            </a:r>
            <a:r>
              <a:rPr lang="en-GB" sz="1200" noProof="0">
                <a:solidFill>
                  <a:srgbClr val="C00000"/>
                </a:solidFill>
                <a:latin typeface="Arial" panose="020B0604020202020204" pitchFamily="34" charset="0"/>
                <a:cs typeface="Arial" panose="020B0604020202020204" pitchFamily="34" charset="0"/>
              </a:rPr>
              <a:t>) </a:t>
            </a:r>
            <a:r>
              <a:rPr lang="it-IT" sz="1200" kern="1200">
                <a:solidFill>
                  <a:schemeClr val="tx1"/>
                </a:solidFill>
                <a:effectLst/>
                <a:latin typeface="+mn-lt"/>
                <a:ea typeface="+mn-ea"/>
                <a:cs typeface="+mn-cs"/>
              </a:rPr>
              <a:t>L'analisi di regressione univariata, che includeva sesso, durata ed estensione della malattia, uso di steroidi al basale, dipendenza da steroidi, fallimento di &gt;3 terapie avanzate, precedente esposizione a USTE e positività alla CRP, non ha identificato alcun predittore significativo di fallimento del trattamento </a:t>
            </a:r>
            <a:endParaRPr lang="en-GB" sz="1200" noProof="0" dirty="0">
              <a:solidFill>
                <a:srgbClr val="C00000"/>
              </a:solidFill>
              <a:latin typeface="Arial" panose="020B0604020202020204" pitchFamily="34" charset="0"/>
              <a:cs typeface="Arial" panose="020B0604020202020204" pitchFamily="34" charset="0"/>
            </a:endParaRPr>
          </a:p>
          <a:p>
            <a:r>
              <a:rPr lang="it-IT" sz="1200" kern="1200" dirty="0">
                <a:solidFill>
                  <a:schemeClr val="tx1"/>
                </a:solidFill>
                <a:effectLst/>
                <a:latin typeface="+mn-lt"/>
                <a:ea typeface="+mn-ea"/>
                <a:cs typeface="+mn-cs"/>
              </a:rPr>
              <a:t>Durante il follow-up, 17/105 pazienti (16%) hanno interrotto il trattamento con MIRI: 14 (13%) a causa di fallimento del trattamento e 3 a causa di eventi avversi (2 entro la settimana 12, 1 entro la settimana 24). Le interruzioni correlate ad eventi avversi includevano lesione del cavo orale (n=1), broncospasmo (n=1) e </a:t>
            </a:r>
            <a:r>
              <a:rPr lang="it-IT" sz="1200" kern="1200" dirty="0" err="1">
                <a:solidFill>
                  <a:schemeClr val="tx1"/>
                </a:solidFill>
                <a:effectLst/>
                <a:latin typeface="+mn-lt"/>
                <a:ea typeface="+mn-ea"/>
                <a:cs typeface="+mn-cs"/>
              </a:rPr>
              <a:t>proctocolectomia</a:t>
            </a:r>
            <a:r>
              <a:rPr lang="it-IT" sz="1200" kern="1200" dirty="0">
                <a:solidFill>
                  <a:schemeClr val="tx1"/>
                </a:solidFill>
                <a:effectLst/>
                <a:latin typeface="+mn-lt"/>
                <a:ea typeface="+mn-ea"/>
                <a:cs typeface="+mn-cs"/>
              </a:rPr>
              <a:t> (n=1). Tra i fallimenti del trattamento, 5 si sono verificati entro le prime 12 settimane e 9 durante il successivo periodo di tre mesi. Questi pazienti continuavano ad avere malattia attiva ( </a:t>
            </a:r>
            <a:r>
              <a:rPr lang="it-IT" sz="1200" kern="1200" dirty="0" err="1">
                <a:solidFill>
                  <a:schemeClr val="tx1"/>
                </a:solidFill>
                <a:effectLst/>
                <a:latin typeface="+mn-lt"/>
                <a:ea typeface="+mn-ea"/>
                <a:cs typeface="+mn-cs"/>
              </a:rPr>
              <a:t>pMS</a:t>
            </a:r>
            <a:r>
              <a:rPr lang="it-IT" sz="1200" kern="1200" dirty="0">
                <a:solidFill>
                  <a:schemeClr val="tx1"/>
                </a:solidFill>
                <a:effectLst/>
                <a:latin typeface="+mn-lt"/>
                <a:ea typeface="+mn-ea"/>
                <a:cs typeface="+mn-cs"/>
              </a:rPr>
              <a:t> medio 6,5) e UNRS ≥5; sette avevano ricevuto un'induzione prolungata. </a:t>
            </a:r>
            <a:endParaRPr kumimoji="0" lang="it-IT" sz="1200" b="0" i="0" u="none" strike="noStrike" cap="none" normalizeH="0" baseline="0" dirty="0">
              <a:ln>
                <a:noFill/>
              </a:ln>
              <a:solidFill>
                <a:schemeClr val="tx1"/>
              </a:solidFill>
              <a:effectLst/>
              <a:latin typeface="+mn-lt"/>
              <a:ea typeface="+mn-ea"/>
              <a:cs typeface="+mn-cs"/>
            </a:endParaRPr>
          </a:p>
          <a:p>
            <a:r>
              <a:rPr kumimoji="0" lang="en-US" altLang="it-IT" sz="1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Table 2. Univariate logistic regression. </a:t>
            </a:r>
            <a:r>
              <a:rPr kumimoji="0" lang="en-US" altLang="it-IT" sz="1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OR=odds ratio, CRP=C-Reactive Protein, </a:t>
            </a:r>
            <a:r>
              <a:rPr kumimoji="0" lang="en-US" altLang="it-IT" sz="11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*Over 10 years</a:t>
            </a:r>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9</a:t>
            </a:fld>
            <a:endParaRPr lang="it-IT"/>
          </a:p>
        </p:txBody>
      </p:sp>
    </p:spTree>
    <p:extLst>
      <p:ext uri="{BB962C8B-B14F-4D97-AF65-F5344CB8AC3E}">
        <p14:creationId xmlns:p14="http://schemas.microsoft.com/office/powerpoint/2010/main" val="2690787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Highly refractory cohort (older age: 56 vs 48 yrs, p=0.002). Comparable </a:t>
            </a:r>
            <a:r>
              <a:rPr lang="en-US" b="1" dirty="0"/>
              <a:t>W24 SFR</a:t>
            </a:r>
            <a:r>
              <a:rPr lang="en-US" dirty="0"/>
              <a:t> reached in both groups (</a:t>
            </a:r>
            <a:r>
              <a:rPr lang="en-US" b="1" dirty="0"/>
              <a:t>66% vs 67%</a:t>
            </a:r>
            <a:r>
              <a:rPr lang="en-US" dirty="0"/>
              <a:t>, p=0.93), confirming no loss of efficacy after anti-p40 failure</a:t>
            </a:r>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 prior exposure (84% of cohort). Consistent </a:t>
            </a:r>
            <a:r>
              <a:rPr lang="en-US" b="1" dirty="0"/>
              <a:t>W24 SFR</a:t>
            </a:r>
            <a:r>
              <a:rPr lang="en-US" dirty="0"/>
              <a:t> rates between experienced and naïve patients (</a:t>
            </a:r>
            <a:r>
              <a:rPr lang="en-US" b="1" dirty="0"/>
              <a:t>68% vs 58%</a:t>
            </a:r>
            <a:r>
              <a:rPr lang="en-US" dirty="0"/>
              <a:t>, p=0.50)</a:t>
            </a:r>
            <a:endParaRPr lang="it-IT" dirty="0"/>
          </a:p>
          <a:p>
            <a:r>
              <a:rPr lang="it-IT" sz="1200" kern="1200" dirty="0">
                <a:solidFill>
                  <a:schemeClr val="tx1"/>
                </a:solidFill>
                <a:effectLst/>
                <a:latin typeface="+mn-lt"/>
                <a:ea typeface="+mn-ea"/>
                <a:cs typeface="+mn-cs"/>
              </a:rPr>
              <a:t>. I pazienti con esperienza di USTE erano più anziani (p=0,002) e avevano ricevuto un numero maggiore di terapie avanzate precedenti (p=0,005) rispetto ai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all'USTE (Tabella supplementare 3). La necessità di un'induzione prolungata non differiva tra i gruppi. Alla settimana 12, 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all'USTE hanno mostrato una riduzione leggermente maggiore dell'urgenza intestinale (p=0,047), sebbene questa differenza non si sia mantenuta alla settimana 24. Non sono state osservate differenze significative in </a:t>
            </a:r>
            <a:r>
              <a:rPr lang="it-IT" sz="1200" kern="1200" dirty="0" err="1">
                <a:solidFill>
                  <a:schemeClr val="tx1"/>
                </a:solidFill>
                <a:effectLst/>
                <a:latin typeface="+mn-lt"/>
                <a:ea typeface="+mn-ea"/>
                <a:cs typeface="+mn-cs"/>
              </a:rPr>
              <a:t>pMS</a:t>
            </a:r>
            <a:r>
              <a:rPr lang="it-IT" sz="1200" kern="1200" dirty="0">
                <a:solidFill>
                  <a:schemeClr val="tx1"/>
                </a:solidFill>
                <a:effectLst/>
                <a:latin typeface="+mn-lt"/>
                <a:ea typeface="+mn-ea"/>
                <a:cs typeface="+mn-cs"/>
              </a:rPr>
              <a:t> (settimana 12: p=0,55; settimana 24: p=0,26), risposta clinica (settimana 12: p=0,74; settimana 24: p=0,47) o SFR (settimana 12: p=0,39; settimana 24: p=0,93)</a:t>
            </a:r>
          </a:p>
          <a:p>
            <a:r>
              <a:rPr lang="it-IT" sz="1200" kern="1200" dirty="0">
                <a:solidFill>
                  <a:schemeClr val="tx1"/>
                </a:solidFill>
                <a:effectLst/>
                <a:latin typeface="+mn-lt"/>
                <a:ea typeface="+mn-ea"/>
                <a:cs typeface="+mn-cs"/>
              </a:rPr>
              <a:t>Secondo le caratteristiche basali, 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agli anti-TNF erano più anziani (p&lt;0,001), avevano ricevuto meno terapie avanzate precedenti (p=0,01) ed erano stati trattati meno frequentemente con steroidi al basale (p=0,05) (Tabella supplementare 1). La necessità di un'induzione prolungata non differiva tra i gruppi. Alla settimana 12, 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agli anti-TNF hanno mostrato un tasso più elevato di eventi avversi (p=0,04), sebbene questa differenza non sia stata osservata alla settimana 24. Non sono state osservate differenze significative negli esiti di efficacia in nessuno dei due momenti.</a:t>
            </a:r>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10</a:t>
            </a:fld>
            <a:endParaRPr lang="it-IT"/>
          </a:p>
        </p:txBody>
      </p:sp>
    </p:spTree>
    <p:extLst>
      <p:ext uri="{BB962C8B-B14F-4D97-AF65-F5344CB8AC3E}">
        <p14:creationId xmlns:p14="http://schemas.microsoft.com/office/powerpoint/2010/main" val="3648786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(n=45):</a:t>
            </a:r>
            <a:r>
              <a:rPr lang="en-US" dirty="0"/>
              <a:t> No significant impact on long-term outcomes. </a:t>
            </a:r>
            <a:r>
              <a:rPr lang="en-US" b="1" dirty="0"/>
              <a:t>W24 SFR</a:t>
            </a:r>
            <a:r>
              <a:rPr lang="en-US" dirty="0"/>
              <a:t> was </a:t>
            </a:r>
            <a:r>
              <a:rPr lang="en-US" b="1" dirty="0"/>
              <a:t>62.5% in VDZ-experienced</a:t>
            </a:r>
            <a:r>
              <a:rPr lang="en-US" dirty="0"/>
              <a:t> vs 69% in VDZ-naïve (p=0.62) </a:t>
            </a:r>
            <a:r>
              <a:rPr lang="it-IT" sz="1200" kern="1200" dirty="0">
                <a:solidFill>
                  <a:schemeClr val="tx1"/>
                </a:solidFill>
                <a:effectLst/>
                <a:latin typeface="+mn-lt"/>
                <a:ea typeface="+mn-ea"/>
                <a:cs typeface="+mn-cs"/>
              </a:rPr>
              <a:t>Per quanto riguarda la precedente esposizione a VDZ, le caratteristiche demografiche non differivano tra i pazienti con esperienza di VDZ e quelli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 VDZ (Tabella supplementare 3). 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 VDZ avevano ricevuto un minor numero di terapie avanzate precedenti (p&lt;0,001) ma assumevano più frequentemente steroidi al basale (p=0,001), mentre i pazienti con esperienza di VDZ mostravano livelli basali di CRP più elevati (p=0,01). La necessità di un'induzione prolungata non differiva tra i gruppi. Non sono state osservate differenze significative negli esiti di efficacia o sicurezza in entrambi i momenti, ad eccezione di un tasso più elevato di urgenza intestinale alla settimana 12 nei pazienti con esperienza di VDZ, che non si è mantenuto alla settimana 24.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Similar clinical outcomes in PP analysis (</a:t>
            </a:r>
            <a:r>
              <a:rPr lang="en-US" b="1" dirty="0"/>
              <a:t>W24 SFR: 66% vs 72%</a:t>
            </a:r>
            <a:r>
              <a:rPr lang="en-US" dirty="0"/>
              <a:t>, p=0.55). A significant difference emerged only in the strict ITT analysis (p=0.02) </a:t>
            </a:r>
            <a:r>
              <a:rPr lang="it-IT" sz="1200" kern="1200" dirty="0">
                <a:solidFill>
                  <a:schemeClr val="tx1"/>
                </a:solidFill>
                <a:effectLst/>
                <a:latin typeface="+mn-lt"/>
                <a:ea typeface="+mn-ea"/>
                <a:cs typeface="+mn-cs"/>
              </a:rPr>
              <a:t>Infine, le caratteristiche demografiche non differivano tra i pazienti con precedente esperienza di terapia anti-JAK e quelli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agli inibitori di JAK (Tabella supplementare 3), sebbene 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agli inibitori di JAK avessero ricevuto un minor numero di terapie avanzate precedenti (p&lt;0,001). Non sono state osservate differenze significative in termini di efficacia o sicurezza in entrambi i momenti di valutazione. L'unico risultato significativo è emerso nell'analisi ITT alla settimana 24, dove è stato osservato un tasso più elevato di SFR nei pazienti </a:t>
            </a:r>
            <a:r>
              <a:rPr lang="it-IT" sz="1200" kern="1200" dirty="0" err="1">
                <a:solidFill>
                  <a:schemeClr val="tx1"/>
                </a:solidFill>
                <a:effectLst/>
                <a:latin typeface="+mn-lt"/>
                <a:ea typeface="+mn-ea"/>
                <a:cs typeface="+mn-cs"/>
              </a:rPr>
              <a:t>naive</a:t>
            </a:r>
            <a:r>
              <a:rPr lang="it-IT" sz="1200" kern="1200" dirty="0">
                <a:solidFill>
                  <a:schemeClr val="tx1"/>
                </a:solidFill>
                <a:effectLst/>
                <a:latin typeface="+mn-lt"/>
                <a:ea typeface="+mn-ea"/>
                <a:cs typeface="+mn-cs"/>
              </a:rPr>
              <a:t> agli inibitori di JAK (p=0,02).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a:p>
            <a:endParaRPr lang="it-IT" dirty="0"/>
          </a:p>
        </p:txBody>
      </p:sp>
      <p:sp>
        <p:nvSpPr>
          <p:cNvPr id="4" name="Segnaposto numero diapositiva 3"/>
          <p:cNvSpPr>
            <a:spLocks noGrp="1"/>
          </p:cNvSpPr>
          <p:nvPr>
            <p:ph type="sldNum" sz="quarter" idx="5"/>
          </p:nvPr>
        </p:nvSpPr>
        <p:spPr/>
        <p:txBody>
          <a:bodyPr/>
          <a:lstStyle/>
          <a:p>
            <a:fld id="{E6B2D6D7-3A91-4623-AAEE-C7F12BEE7C09}" type="slidenum">
              <a:rPr lang="it-IT" smtClean="0"/>
              <a:t>11</a:t>
            </a:fld>
            <a:endParaRPr lang="it-IT"/>
          </a:p>
        </p:txBody>
      </p:sp>
    </p:spTree>
    <p:extLst>
      <p:ext uri="{BB962C8B-B14F-4D97-AF65-F5344CB8AC3E}">
        <p14:creationId xmlns:p14="http://schemas.microsoft.com/office/powerpoint/2010/main" val="3134500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3"/>
          <a:srcRect/>
          <a:stretch/>
        </p:blipFill>
        <p:spPr>
          <a:xfrm>
            <a:off x="116958" y="0"/>
            <a:ext cx="12192000" cy="6854429"/>
          </a:xfrm>
          <a:prstGeom prst="rect">
            <a:avLst/>
          </a:prstGeom>
        </p:spPr>
      </p:pic>
      <p:sp>
        <p:nvSpPr>
          <p:cNvPr id="2" name="CasellaDiTesto 1">
            <a:extLst>
              <a:ext uri="{FF2B5EF4-FFF2-40B4-BE49-F238E27FC236}">
                <a16:creationId xmlns:a16="http://schemas.microsoft.com/office/drawing/2014/main" id="{B1DF43DE-7BE5-7225-2894-58947B9F4F01}"/>
              </a:ext>
            </a:extLst>
          </p:cNvPr>
          <p:cNvSpPr txBox="1"/>
          <p:nvPr/>
        </p:nvSpPr>
        <p:spPr>
          <a:xfrm>
            <a:off x="4480560" y="2221992"/>
            <a:ext cx="7711440" cy="4062651"/>
          </a:xfrm>
          <a:prstGeom prst="rect">
            <a:avLst/>
          </a:prstGeom>
          <a:solidFill>
            <a:schemeClr val="bg1"/>
          </a:solidFill>
          <a:effectLst>
            <a:outerShdw blurRad="190500" dist="63500" dir="5400000" algn="ctr" rotWithShape="0">
              <a:srgbClr val="000000">
                <a:alpha val="60000"/>
              </a:srgbClr>
            </a:outerShdw>
          </a:effectLst>
        </p:spPr>
        <p:txBody>
          <a:bodyPr wrap="square" rtlCol="0">
            <a:spAutoFit/>
          </a:bodyPr>
          <a:lstStyle/>
          <a:p>
            <a:pPr algn="just"/>
            <a:r>
              <a:rPr lang="en-GB" sz="2800" noProof="0" dirty="0">
                <a:solidFill>
                  <a:schemeClr val="tx2"/>
                </a:solidFill>
                <a:latin typeface="Arial Black" panose="020B0A04020102020204" pitchFamily="34" charset="0"/>
                <a:cs typeface="Arial" panose="020B0604020202020204" pitchFamily="34" charset="0"/>
              </a:rPr>
              <a:t>Induction and prolonged induction with </a:t>
            </a:r>
            <a:r>
              <a:rPr lang="en-GB" sz="2800" noProof="0" dirty="0" err="1">
                <a:solidFill>
                  <a:schemeClr val="tx2"/>
                </a:solidFill>
                <a:latin typeface="Arial Black" panose="020B0A04020102020204" pitchFamily="34" charset="0"/>
                <a:cs typeface="Arial" panose="020B0604020202020204" pitchFamily="34" charset="0"/>
              </a:rPr>
              <a:t>mirikizumab</a:t>
            </a:r>
            <a:r>
              <a:rPr lang="en-GB" sz="2800" noProof="0" dirty="0">
                <a:solidFill>
                  <a:schemeClr val="tx2"/>
                </a:solidFill>
                <a:latin typeface="Arial Black" panose="020B0A04020102020204" pitchFamily="34" charset="0"/>
                <a:cs typeface="Arial" panose="020B0604020202020204" pitchFamily="34" charset="0"/>
              </a:rPr>
              <a:t> in ulcerative colitis - a prospective, </a:t>
            </a:r>
            <a:r>
              <a:rPr lang="en-GB" sz="2800" noProof="0" dirty="0" err="1">
                <a:solidFill>
                  <a:schemeClr val="tx2"/>
                </a:solidFill>
                <a:latin typeface="Arial Black" panose="020B0A04020102020204" pitchFamily="34" charset="0"/>
                <a:cs typeface="Arial" panose="020B0604020202020204" pitchFamily="34" charset="0"/>
              </a:rPr>
              <a:t>realworld</a:t>
            </a:r>
            <a:r>
              <a:rPr lang="en-GB" sz="2800" noProof="0" dirty="0">
                <a:solidFill>
                  <a:schemeClr val="tx2"/>
                </a:solidFill>
                <a:latin typeface="Arial Black" panose="020B0A04020102020204" pitchFamily="34" charset="0"/>
                <a:cs typeface="Arial" panose="020B0604020202020204" pitchFamily="34" charset="0"/>
              </a:rPr>
              <a:t> study from the Sicilian Network for Inflammatory Bowel Disease (SN-IBD) </a:t>
            </a:r>
          </a:p>
          <a:p>
            <a:pPr algn="just"/>
            <a:endParaRPr lang="en-GB" noProof="0" dirty="0">
              <a:latin typeface="Times New Roman" panose="02020603050405020304" pitchFamily="18" charset="0"/>
              <a:cs typeface="Times New Roman" panose="02020603050405020304" pitchFamily="18" charset="0"/>
            </a:endParaRPr>
          </a:p>
          <a:p>
            <a:pPr algn="just"/>
            <a:r>
              <a:rPr lang="en-GB" sz="2200" b="1" u="sng" noProof="0" dirty="0">
                <a:latin typeface="Arial" panose="020B0604020202020204" pitchFamily="34" charset="0"/>
                <a:cs typeface="Arial" panose="020B0604020202020204" pitchFamily="34" charset="0"/>
              </a:rPr>
              <a:t>Andrea Iuculano</a:t>
            </a:r>
            <a:r>
              <a:rPr lang="en-GB" sz="2200" noProof="0" dirty="0">
                <a:latin typeface="Arial" panose="020B0604020202020204" pitchFamily="34" charset="0"/>
                <a:cs typeface="Arial" panose="020B0604020202020204" pitchFamily="34" charset="0"/>
              </a:rPr>
              <a:t> </a:t>
            </a:r>
            <a:r>
              <a:rPr lang="en-GB" sz="2000" noProof="0" dirty="0">
                <a:latin typeface="Arial" panose="020B0604020202020204" pitchFamily="34" charset="0"/>
                <a:cs typeface="Arial" panose="020B0604020202020204" pitchFamily="34" charset="0"/>
              </a:rPr>
              <a:t>, Giuseppe Costantino , Anna Viola , Raffaele Li Voti, Maria Cappello, Stefano Muscarella, Domenico </a:t>
            </a:r>
            <a:r>
              <a:rPr lang="en-GB" sz="2000" noProof="0" dirty="0" err="1">
                <a:latin typeface="Arial" panose="020B0604020202020204" pitchFamily="34" charset="0"/>
                <a:cs typeface="Arial" panose="020B0604020202020204" pitchFamily="34" charset="0"/>
              </a:rPr>
              <a:t>Catarella</a:t>
            </a:r>
            <a:r>
              <a:rPr lang="en-GB" sz="2000" noProof="0" dirty="0">
                <a:latin typeface="Arial" panose="020B0604020202020204" pitchFamily="34" charset="0"/>
                <a:cs typeface="Arial" panose="020B0604020202020204" pitchFamily="34" charset="0"/>
              </a:rPr>
              <a:t>, </a:t>
            </a:r>
            <a:r>
              <a:rPr lang="en-GB" sz="2000" noProof="0" dirty="0" err="1">
                <a:latin typeface="Arial" panose="020B0604020202020204" pitchFamily="34" charset="0"/>
                <a:cs typeface="Arial" panose="020B0604020202020204" pitchFamily="34" charset="0"/>
              </a:rPr>
              <a:t>Giusepepe</a:t>
            </a:r>
            <a:r>
              <a:rPr lang="en-GB" sz="2000" noProof="0" dirty="0">
                <a:latin typeface="Arial" panose="020B0604020202020204" pitchFamily="34" charset="0"/>
                <a:cs typeface="Arial" panose="020B0604020202020204" pitchFamily="34" charset="0"/>
              </a:rPr>
              <a:t> Scalisi, Vincenza Tortorella, Concetta Ferracane, Maria Emanuela Distefano, Roberto Vassallo, Filippo Mocciaro, Ambrogio Orlando, Walter Fries.</a:t>
            </a:r>
          </a:p>
        </p:txBody>
      </p:sp>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DA737-020D-CBCE-80ED-59B7261B33D3}"/>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C3D9E7A4-6D41-6FB6-8F0F-36640A391713}"/>
              </a:ext>
            </a:extLst>
          </p:cNvPr>
          <p:cNvSpPr txBox="1"/>
          <p:nvPr/>
        </p:nvSpPr>
        <p:spPr>
          <a:xfrm>
            <a:off x="0" y="1120369"/>
            <a:ext cx="12039600" cy="461665"/>
          </a:xfrm>
          <a:prstGeom prst="rect">
            <a:avLst/>
          </a:prstGeom>
          <a:noFill/>
        </p:spPr>
        <p:txBody>
          <a:bodyPr wrap="square">
            <a:spAutoFit/>
          </a:bodyPr>
          <a:lstStyle/>
          <a:p>
            <a:pPr algn="ctr">
              <a:buNone/>
            </a:pPr>
            <a:r>
              <a:rPr lang="en-US" sz="2400" b="1" noProof="0" dirty="0">
                <a:solidFill>
                  <a:schemeClr val="tx2"/>
                </a:solidFill>
                <a:latin typeface="Arial Black" panose="020B0A04020102020204" pitchFamily="34" charset="0"/>
              </a:rPr>
              <a:t>Treatment outcomes according to prior advanced therapy exposure</a:t>
            </a:r>
            <a:endParaRPr lang="en-GB" sz="2400" b="1" noProof="0" dirty="0">
              <a:solidFill>
                <a:schemeClr val="tx2"/>
              </a:solidFill>
              <a:latin typeface="Arial Black" panose="020B0A04020102020204" pitchFamily="34" charset="0"/>
            </a:endParaRPr>
          </a:p>
        </p:txBody>
      </p:sp>
      <p:sp>
        <p:nvSpPr>
          <p:cNvPr id="8" name="CasellaDiTesto 7">
            <a:extLst>
              <a:ext uri="{FF2B5EF4-FFF2-40B4-BE49-F238E27FC236}">
                <a16:creationId xmlns:a16="http://schemas.microsoft.com/office/drawing/2014/main" id="{A218ADC0-256F-F9D5-3E55-C595282A3DF8}"/>
              </a:ext>
            </a:extLst>
          </p:cNvPr>
          <p:cNvSpPr txBox="1"/>
          <p:nvPr/>
        </p:nvSpPr>
        <p:spPr>
          <a:xfrm>
            <a:off x="-1" y="5355341"/>
            <a:ext cx="3634389" cy="461665"/>
          </a:xfrm>
          <a:prstGeom prst="rect">
            <a:avLst/>
          </a:prstGeom>
          <a:noFill/>
        </p:spPr>
        <p:txBody>
          <a:bodyPr wrap="square">
            <a:spAutoFit/>
          </a:bodyPr>
          <a:lstStyle/>
          <a:p>
            <a:pPr algn="ctr"/>
            <a:r>
              <a:rPr lang="en-US" sz="2400" b="1" dirty="0" err="1">
                <a:latin typeface="Arial Black" panose="020B0A04020102020204" pitchFamily="34" charset="0"/>
              </a:rPr>
              <a:t>antiTNF</a:t>
            </a:r>
            <a:r>
              <a:rPr lang="en-US" sz="2400" b="1" noProof="0" dirty="0">
                <a:latin typeface="Arial Black" panose="020B0A04020102020204" pitchFamily="34" charset="0"/>
              </a:rPr>
              <a:t> exposure</a:t>
            </a:r>
            <a:endParaRPr lang="it-IT" sz="2400" dirty="0"/>
          </a:p>
        </p:txBody>
      </p:sp>
      <p:graphicFrame>
        <p:nvGraphicFramePr>
          <p:cNvPr id="3" name="Tabella 2">
            <a:extLst>
              <a:ext uri="{FF2B5EF4-FFF2-40B4-BE49-F238E27FC236}">
                <a16:creationId xmlns:a16="http://schemas.microsoft.com/office/drawing/2014/main" id="{6F63C423-4C88-D443-4B42-44D063C0365A}"/>
              </a:ext>
            </a:extLst>
          </p:cNvPr>
          <p:cNvGraphicFramePr>
            <a:graphicFrameLocks noGrp="1"/>
          </p:cNvGraphicFramePr>
          <p:nvPr>
            <p:extLst>
              <p:ext uri="{D42A27DB-BD31-4B8C-83A1-F6EECF244321}">
                <p14:modId xmlns:p14="http://schemas.microsoft.com/office/powerpoint/2010/main" val="4041238163"/>
              </p:ext>
            </p:extLst>
          </p:nvPr>
        </p:nvGraphicFramePr>
        <p:xfrm>
          <a:off x="3634390" y="4441371"/>
          <a:ext cx="8329010" cy="2345424"/>
        </p:xfrm>
        <a:graphic>
          <a:graphicData uri="http://schemas.openxmlformats.org/drawingml/2006/table">
            <a:tbl>
              <a:tblPr firstRow="1" firstCol="1" bandRow="1">
                <a:tableStyleId>{5C22544A-7EE6-4342-B048-85BDC9FD1C3A}</a:tableStyleId>
              </a:tblPr>
              <a:tblGrid>
                <a:gridCol w="1781811">
                  <a:extLst>
                    <a:ext uri="{9D8B030D-6E8A-4147-A177-3AD203B41FA5}">
                      <a16:colId xmlns:a16="http://schemas.microsoft.com/office/drawing/2014/main" val="1604063020"/>
                    </a:ext>
                  </a:extLst>
                </a:gridCol>
                <a:gridCol w="1309573">
                  <a:extLst>
                    <a:ext uri="{9D8B030D-6E8A-4147-A177-3AD203B41FA5}">
                      <a16:colId xmlns:a16="http://schemas.microsoft.com/office/drawing/2014/main" val="1456182653"/>
                    </a:ext>
                  </a:extLst>
                </a:gridCol>
                <a:gridCol w="1031122">
                  <a:extLst>
                    <a:ext uri="{9D8B030D-6E8A-4147-A177-3AD203B41FA5}">
                      <a16:colId xmlns:a16="http://schemas.microsoft.com/office/drawing/2014/main" val="2490158290"/>
                    </a:ext>
                  </a:extLst>
                </a:gridCol>
                <a:gridCol w="603197">
                  <a:extLst>
                    <a:ext uri="{9D8B030D-6E8A-4147-A177-3AD203B41FA5}">
                      <a16:colId xmlns:a16="http://schemas.microsoft.com/office/drawing/2014/main" val="2457830278"/>
                    </a:ext>
                  </a:extLst>
                </a:gridCol>
                <a:gridCol w="1406136">
                  <a:extLst>
                    <a:ext uri="{9D8B030D-6E8A-4147-A177-3AD203B41FA5}">
                      <a16:colId xmlns:a16="http://schemas.microsoft.com/office/drawing/2014/main" val="3866480420"/>
                    </a:ext>
                  </a:extLst>
                </a:gridCol>
                <a:gridCol w="1593974">
                  <a:extLst>
                    <a:ext uri="{9D8B030D-6E8A-4147-A177-3AD203B41FA5}">
                      <a16:colId xmlns:a16="http://schemas.microsoft.com/office/drawing/2014/main" val="1960517033"/>
                    </a:ext>
                  </a:extLst>
                </a:gridCol>
                <a:gridCol w="603197">
                  <a:extLst>
                    <a:ext uri="{9D8B030D-6E8A-4147-A177-3AD203B41FA5}">
                      <a16:colId xmlns:a16="http://schemas.microsoft.com/office/drawing/2014/main" val="2115040373"/>
                    </a:ext>
                  </a:extLst>
                </a:gridCol>
              </a:tblGrid>
              <a:tr h="194166">
                <a:tc>
                  <a:txBody>
                    <a:bodyPr/>
                    <a:lstStyle/>
                    <a:p>
                      <a:pPr algn="l">
                        <a:buNone/>
                      </a:pPr>
                      <a:r>
                        <a:rPr lang="en-US" sz="1200" dirty="0">
                          <a:effectLst/>
                        </a:rPr>
                        <a:t> </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12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24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36423316"/>
                  </a:ext>
                </a:extLst>
              </a:tr>
              <a:tr h="582498">
                <a:tc>
                  <a:txBody>
                    <a:bodyPr/>
                    <a:lstStyle/>
                    <a:p>
                      <a:pPr algn="l">
                        <a:buNone/>
                      </a:pPr>
                      <a:r>
                        <a:rPr lang="it-IT" sz="1200">
                          <a:effectLst/>
                        </a:rPr>
                        <a:t>Variable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Anti-TNF experienced</a:t>
                      </a:r>
                    </a:p>
                    <a:p>
                      <a:pPr algn="ctr">
                        <a:buNone/>
                      </a:pPr>
                      <a:r>
                        <a:rPr lang="it-IT" sz="1200">
                          <a:effectLst/>
                        </a:rPr>
                        <a:t>n= 89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Anti-TNF naïve</a:t>
                      </a:r>
                    </a:p>
                    <a:p>
                      <a:pPr algn="ctr">
                        <a:buNone/>
                      </a:pPr>
                      <a:r>
                        <a:rPr lang="it-IT" sz="1200">
                          <a:effectLst/>
                        </a:rPr>
                        <a:t>n= 16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Anti-TNF experienced</a:t>
                      </a:r>
                    </a:p>
                    <a:p>
                      <a:pPr algn="ctr">
                        <a:buNone/>
                      </a:pPr>
                      <a:r>
                        <a:rPr lang="it-IT" sz="1200">
                          <a:effectLst/>
                        </a:rPr>
                        <a:t>n= 59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Anti-TNF naïve</a:t>
                      </a:r>
                    </a:p>
                    <a:p>
                      <a:pPr algn="ctr">
                        <a:buNone/>
                      </a:pPr>
                      <a:r>
                        <a:rPr lang="it-IT" sz="1200">
                          <a:effectLst/>
                        </a:rPr>
                        <a:t>n=12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60572504"/>
                  </a:ext>
                </a:extLst>
              </a:tr>
              <a:tr h="194166">
                <a:tc>
                  <a:txBody>
                    <a:bodyPr/>
                    <a:lstStyle/>
                    <a:p>
                      <a:pPr algn="l">
                        <a:buNone/>
                      </a:pPr>
                      <a:r>
                        <a:rPr lang="it-IT" sz="1200">
                          <a:effectLst/>
                        </a:rPr>
                        <a:t>pMS;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 (0-6)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0.89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0505389"/>
                  </a:ext>
                </a:extLst>
              </a:tr>
              <a:tr h="194166">
                <a:tc>
                  <a:txBody>
                    <a:bodyPr/>
                    <a:lstStyle/>
                    <a:p>
                      <a:pPr algn="l">
                        <a:buNone/>
                      </a:pPr>
                      <a:r>
                        <a:rPr lang="it-IT" sz="1200">
                          <a:effectLst/>
                        </a:rPr>
                        <a:t>Response;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22/89 (25)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4/16 (25)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12/59 (20)</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2/12 (17)</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0.81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28257061"/>
                  </a:ext>
                </a:extLst>
              </a:tr>
              <a:tr h="194166">
                <a:tc>
                  <a:txBody>
                    <a:bodyPr/>
                    <a:lstStyle/>
                    <a:p>
                      <a:pPr algn="l">
                        <a:buNone/>
                      </a:pPr>
                      <a:r>
                        <a:rPr lang="it-IT" sz="1200" dirty="0">
                          <a:effectLst/>
                        </a:rPr>
                        <a:t>SFR; n(%)</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47/89 (53)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9/16 (56)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0.82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40/59 (68)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7/12 (58)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78620543"/>
                  </a:ext>
                </a:extLst>
              </a:tr>
              <a:tr h="444150">
                <a:tc>
                  <a:txBody>
                    <a:bodyPr/>
                    <a:lstStyle/>
                    <a:p>
                      <a:pPr algn="l">
                        <a:buNone/>
                      </a:pPr>
                      <a:r>
                        <a:rPr lang="it-IT" sz="1200">
                          <a:effectLst/>
                        </a:rPr>
                        <a:t>Urgency;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2 (0-9)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 (0-7)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(0-10)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58440032"/>
                  </a:ext>
                </a:extLst>
              </a:tr>
              <a:tr h="347946">
                <a:tc>
                  <a:txBody>
                    <a:bodyPr/>
                    <a:lstStyle/>
                    <a:p>
                      <a:pPr algn="l">
                        <a:buNone/>
                      </a:pPr>
                      <a:r>
                        <a:rPr lang="it-IT" sz="1200">
                          <a:effectLst/>
                        </a:rPr>
                        <a:t>Treatment failure;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5/89 (6)</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0/16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0.36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6/59 (10)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2/12 (17)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0.48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25875008"/>
                  </a:ext>
                </a:extLst>
              </a:tr>
              <a:tr h="194166">
                <a:tc>
                  <a:txBody>
                    <a:bodyPr/>
                    <a:lstStyle/>
                    <a:p>
                      <a:pPr algn="l">
                        <a:buNone/>
                      </a:pPr>
                      <a:r>
                        <a:rPr lang="it-IT" sz="1200">
                          <a:effectLst/>
                        </a:rPr>
                        <a:t>AEs;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2/89 (2)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2/16 (12)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1/59 (2)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0/12</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0.62</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2487733"/>
                  </a:ext>
                </a:extLst>
              </a:tr>
            </a:tbl>
          </a:graphicData>
        </a:graphic>
      </p:graphicFrame>
      <p:graphicFrame>
        <p:nvGraphicFramePr>
          <p:cNvPr id="5" name="Tabella 4">
            <a:extLst>
              <a:ext uri="{FF2B5EF4-FFF2-40B4-BE49-F238E27FC236}">
                <a16:creationId xmlns:a16="http://schemas.microsoft.com/office/drawing/2014/main" id="{762E0496-4484-F831-9546-5450A15D01BE}"/>
              </a:ext>
            </a:extLst>
          </p:cNvPr>
          <p:cNvGraphicFramePr>
            <a:graphicFrameLocks noGrp="1"/>
          </p:cNvGraphicFramePr>
          <p:nvPr>
            <p:extLst>
              <p:ext uri="{D42A27DB-BD31-4B8C-83A1-F6EECF244321}">
                <p14:modId xmlns:p14="http://schemas.microsoft.com/office/powerpoint/2010/main" val="4244613432"/>
              </p:ext>
            </p:extLst>
          </p:nvPr>
        </p:nvGraphicFramePr>
        <p:xfrm>
          <a:off x="3634389" y="1655453"/>
          <a:ext cx="8329011" cy="2445682"/>
        </p:xfrm>
        <a:graphic>
          <a:graphicData uri="http://schemas.openxmlformats.org/drawingml/2006/table">
            <a:tbl>
              <a:tblPr firstRow="1" firstCol="1" bandRow="1">
                <a:tableStyleId>{5C22544A-7EE6-4342-B048-85BDC9FD1C3A}</a:tableStyleId>
              </a:tblPr>
              <a:tblGrid>
                <a:gridCol w="1810655">
                  <a:extLst>
                    <a:ext uri="{9D8B030D-6E8A-4147-A177-3AD203B41FA5}">
                      <a16:colId xmlns:a16="http://schemas.microsoft.com/office/drawing/2014/main" val="862258884"/>
                    </a:ext>
                  </a:extLst>
                </a:gridCol>
                <a:gridCol w="1451723">
                  <a:extLst>
                    <a:ext uri="{9D8B030D-6E8A-4147-A177-3AD203B41FA5}">
                      <a16:colId xmlns:a16="http://schemas.microsoft.com/office/drawing/2014/main" val="3183527138"/>
                    </a:ext>
                  </a:extLst>
                </a:gridCol>
                <a:gridCol w="997459">
                  <a:extLst>
                    <a:ext uri="{9D8B030D-6E8A-4147-A177-3AD203B41FA5}">
                      <a16:colId xmlns:a16="http://schemas.microsoft.com/office/drawing/2014/main" val="4238246971"/>
                    </a:ext>
                  </a:extLst>
                </a:gridCol>
                <a:gridCol w="583504">
                  <a:extLst>
                    <a:ext uri="{9D8B030D-6E8A-4147-A177-3AD203B41FA5}">
                      <a16:colId xmlns:a16="http://schemas.microsoft.com/office/drawing/2014/main" val="729981956"/>
                    </a:ext>
                  </a:extLst>
                </a:gridCol>
                <a:gridCol w="1360230">
                  <a:extLst>
                    <a:ext uri="{9D8B030D-6E8A-4147-A177-3AD203B41FA5}">
                      <a16:colId xmlns:a16="http://schemas.microsoft.com/office/drawing/2014/main" val="572456393"/>
                    </a:ext>
                  </a:extLst>
                </a:gridCol>
                <a:gridCol w="1541936">
                  <a:extLst>
                    <a:ext uri="{9D8B030D-6E8A-4147-A177-3AD203B41FA5}">
                      <a16:colId xmlns:a16="http://schemas.microsoft.com/office/drawing/2014/main" val="788974228"/>
                    </a:ext>
                  </a:extLst>
                </a:gridCol>
                <a:gridCol w="583504">
                  <a:extLst>
                    <a:ext uri="{9D8B030D-6E8A-4147-A177-3AD203B41FA5}">
                      <a16:colId xmlns:a16="http://schemas.microsoft.com/office/drawing/2014/main" val="1919228608"/>
                    </a:ext>
                  </a:extLst>
                </a:gridCol>
              </a:tblGrid>
              <a:tr h="244568">
                <a:tc>
                  <a:txBody>
                    <a:bodyPr/>
                    <a:lstStyle/>
                    <a:p>
                      <a:pPr algn="l">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dirty="0">
                          <a:effectLst/>
                        </a:rPr>
                        <a:t>12 weeks</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24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52643577"/>
                  </a:ext>
                </a:extLst>
              </a:tr>
              <a:tr h="489137">
                <a:tc>
                  <a:txBody>
                    <a:bodyPr/>
                    <a:lstStyle/>
                    <a:p>
                      <a:pPr algn="l">
                        <a:buNone/>
                      </a:pPr>
                      <a:r>
                        <a:rPr lang="it-IT" sz="1200" dirty="0" err="1">
                          <a:effectLst/>
                        </a:rPr>
                        <a:t>Variable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USTE-</a:t>
                      </a:r>
                      <a:r>
                        <a:rPr lang="it-IT" sz="1200" dirty="0" err="1">
                          <a:effectLst/>
                        </a:rPr>
                        <a:t>experienced</a:t>
                      </a:r>
                      <a:endParaRPr lang="it-IT" sz="1200" dirty="0">
                        <a:effectLst/>
                      </a:endParaRPr>
                    </a:p>
                    <a:p>
                      <a:pPr algn="ctr">
                        <a:buNone/>
                      </a:pPr>
                      <a:r>
                        <a:rPr lang="it-IT" sz="1200" dirty="0">
                          <a:effectLst/>
                        </a:rPr>
                        <a:t>n= 36</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USTE-naïve</a:t>
                      </a:r>
                    </a:p>
                    <a:p>
                      <a:pPr algn="ctr">
                        <a:buNone/>
                      </a:pPr>
                      <a:r>
                        <a:rPr lang="it-IT" sz="1200" dirty="0">
                          <a:effectLst/>
                        </a:rPr>
                        <a:t>n= 69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 </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USTE-</a:t>
                      </a:r>
                      <a:r>
                        <a:rPr lang="it-IT" sz="1200" dirty="0" err="1">
                          <a:effectLst/>
                        </a:rPr>
                        <a:t>experienced</a:t>
                      </a:r>
                      <a:endParaRPr lang="it-IT" sz="1200" dirty="0">
                        <a:effectLst/>
                      </a:endParaRPr>
                    </a:p>
                    <a:p>
                      <a:pPr algn="ctr">
                        <a:buNone/>
                      </a:pPr>
                      <a:r>
                        <a:rPr lang="it-IT" sz="1200" dirty="0">
                          <a:effectLst/>
                        </a:rPr>
                        <a:t>n=32</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USTE-naïve</a:t>
                      </a:r>
                    </a:p>
                    <a:p>
                      <a:pPr algn="ctr">
                        <a:buNone/>
                      </a:pPr>
                      <a:r>
                        <a:rPr lang="it-IT" sz="1200" dirty="0">
                          <a:effectLst/>
                        </a:rPr>
                        <a:t>n=39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8691161"/>
                  </a:ext>
                </a:extLst>
              </a:tr>
              <a:tr h="244568">
                <a:tc>
                  <a:txBody>
                    <a:bodyPr/>
                    <a:lstStyle/>
                    <a:p>
                      <a:pPr algn="l">
                        <a:buNone/>
                      </a:pPr>
                      <a:r>
                        <a:rPr lang="it-IT" sz="1200">
                          <a:effectLst/>
                        </a:rPr>
                        <a:t>pMS;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2 (0-9)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0.555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0.261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8490020"/>
                  </a:ext>
                </a:extLst>
              </a:tr>
              <a:tr h="244568">
                <a:tc>
                  <a:txBody>
                    <a:bodyPr/>
                    <a:lstStyle/>
                    <a:p>
                      <a:pPr algn="l">
                        <a:buNone/>
                      </a:pPr>
                      <a:r>
                        <a:rPr lang="it-IT" sz="1200">
                          <a:effectLst/>
                        </a:rPr>
                        <a:t>Response;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8/36 (22)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18/69 (26)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0.739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5/32 (16)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9/39 (23)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0.465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79407832"/>
                  </a:ext>
                </a:extLst>
              </a:tr>
              <a:tr h="244568">
                <a:tc>
                  <a:txBody>
                    <a:bodyPr/>
                    <a:lstStyle/>
                    <a:p>
                      <a:pPr algn="l">
                        <a:buNone/>
                      </a:pPr>
                      <a:r>
                        <a:rPr lang="it-IT" sz="1200">
                          <a:effectLst/>
                        </a:rPr>
                        <a:t>SFR;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16/36 (44)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38/69 (55)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0.387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21/32 (66)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26/39 (67)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0.929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17702662"/>
                  </a:ext>
                </a:extLst>
              </a:tr>
              <a:tr h="489137">
                <a:tc>
                  <a:txBody>
                    <a:bodyPr/>
                    <a:lstStyle/>
                    <a:p>
                      <a:pPr algn="l">
                        <a:buNone/>
                      </a:pPr>
                      <a:r>
                        <a:rPr lang="it-IT" sz="1200">
                          <a:effectLst/>
                        </a:rPr>
                        <a:t>Urgency;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0.047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2 (0-10)</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(0-6)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0.072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5611177"/>
                  </a:ext>
                </a:extLst>
              </a:tr>
              <a:tr h="244568">
                <a:tc>
                  <a:txBody>
                    <a:bodyPr/>
                    <a:lstStyle/>
                    <a:p>
                      <a:pPr algn="l">
                        <a:buNone/>
                      </a:pPr>
                      <a:r>
                        <a:rPr lang="it-IT" sz="1200">
                          <a:effectLst/>
                        </a:rPr>
                        <a:t>Treatment failure;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2/36 (6)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3/69 (4)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0.726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3/32 (9)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6/39 (15)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0.763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53266062"/>
                  </a:ext>
                </a:extLst>
              </a:tr>
              <a:tr h="244568">
                <a:tc>
                  <a:txBody>
                    <a:bodyPr/>
                    <a:lstStyle/>
                    <a:p>
                      <a:pPr algn="l">
                        <a:buNone/>
                      </a:pPr>
                      <a:r>
                        <a:rPr lang="it-IT" sz="1200">
                          <a:effectLst/>
                        </a:rPr>
                        <a:t>AEs;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2/36 (5)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2/69 (3)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0.067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0/32 (0)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1/39 (3)</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0.573</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74013933"/>
                  </a:ext>
                </a:extLst>
              </a:tr>
            </a:tbl>
          </a:graphicData>
        </a:graphic>
      </p:graphicFrame>
      <p:sp>
        <p:nvSpPr>
          <p:cNvPr id="6" name="CasellaDiTesto 5">
            <a:extLst>
              <a:ext uri="{FF2B5EF4-FFF2-40B4-BE49-F238E27FC236}">
                <a16:creationId xmlns:a16="http://schemas.microsoft.com/office/drawing/2014/main" id="{13E26073-522E-E411-37DF-13C3CC72ECA2}"/>
              </a:ext>
            </a:extLst>
          </p:cNvPr>
          <p:cNvSpPr txBox="1"/>
          <p:nvPr/>
        </p:nvSpPr>
        <p:spPr>
          <a:xfrm>
            <a:off x="0" y="2647461"/>
            <a:ext cx="3634388" cy="461665"/>
          </a:xfrm>
          <a:prstGeom prst="rect">
            <a:avLst/>
          </a:prstGeom>
          <a:noFill/>
        </p:spPr>
        <p:txBody>
          <a:bodyPr wrap="square">
            <a:spAutoFit/>
          </a:bodyPr>
          <a:lstStyle/>
          <a:p>
            <a:pPr algn="ctr"/>
            <a:r>
              <a:rPr lang="en-US" sz="2400" b="1" noProof="0" dirty="0">
                <a:latin typeface="Arial Black" panose="020B0A04020102020204" pitchFamily="34" charset="0"/>
              </a:rPr>
              <a:t>USTE exposure</a:t>
            </a:r>
            <a:endParaRPr lang="it-IT" sz="2400" dirty="0"/>
          </a:p>
        </p:txBody>
      </p:sp>
      <p:sp>
        <p:nvSpPr>
          <p:cNvPr id="2" name="Freccia bidirezionale orizzontale 1">
            <a:extLst>
              <a:ext uri="{FF2B5EF4-FFF2-40B4-BE49-F238E27FC236}">
                <a16:creationId xmlns:a16="http://schemas.microsoft.com/office/drawing/2014/main" id="{7C3AADBD-C4CC-7B6C-39CF-FDDBDFAAD862}"/>
              </a:ext>
            </a:extLst>
          </p:cNvPr>
          <p:cNvSpPr/>
          <p:nvPr/>
        </p:nvSpPr>
        <p:spPr>
          <a:xfrm>
            <a:off x="9656956" y="2912373"/>
            <a:ext cx="535259" cy="154053"/>
          </a:xfrm>
          <a:prstGeom prst="lef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bidirezionale orizzontale 6">
            <a:extLst>
              <a:ext uri="{FF2B5EF4-FFF2-40B4-BE49-F238E27FC236}">
                <a16:creationId xmlns:a16="http://schemas.microsoft.com/office/drawing/2014/main" id="{9BB43D4D-FFA2-D4D8-DF66-6ACBF4D4C240}"/>
              </a:ext>
            </a:extLst>
          </p:cNvPr>
          <p:cNvSpPr/>
          <p:nvPr/>
        </p:nvSpPr>
        <p:spPr>
          <a:xfrm>
            <a:off x="9575180" y="5542599"/>
            <a:ext cx="535259" cy="154053"/>
          </a:xfrm>
          <a:prstGeom prst="lef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37287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BF4EB-5562-4DED-E70E-D7184DF549B2}"/>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3E61AD0E-4EAB-7985-E528-C50CE4BA6D07}"/>
              </a:ext>
            </a:extLst>
          </p:cNvPr>
          <p:cNvSpPr txBox="1"/>
          <p:nvPr/>
        </p:nvSpPr>
        <p:spPr>
          <a:xfrm>
            <a:off x="457200" y="1120369"/>
            <a:ext cx="11734800" cy="461665"/>
          </a:xfrm>
          <a:prstGeom prst="rect">
            <a:avLst/>
          </a:prstGeom>
          <a:noFill/>
        </p:spPr>
        <p:txBody>
          <a:bodyPr wrap="square">
            <a:spAutoFit/>
          </a:bodyPr>
          <a:lstStyle/>
          <a:p>
            <a:pPr algn="ctr">
              <a:buNone/>
            </a:pPr>
            <a:r>
              <a:rPr lang="en-US" sz="2400" b="1" noProof="0" dirty="0">
                <a:solidFill>
                  <a:schemeClr val="tx2"/>
                </a:solidFill>
                <a:latin typeface="Arial Black" panose="020B0A04020102020204" pitchFamily="34" charset="0"/>
              </a:rPr>
              <a:t>Treatment outcomes according to prior advanced therapy exposure</a:t>
            </a:r>
            <a:endParaRPr lang="en-GB" sz="2400" b="1" noProof="0" dirty="0">
              <a:solidFill>
                <a:schemeClr val="tx2"/>
              </a:solidFill>
              <a:latin typeface="Arial Black" panose="020B0A04020102020204" pitchFamily="34" charset="0"/>
            </a:endParaRPr>
          </a:p>
        </p:txBody>
      </p:sp>
      <p:sp>
        <p:nvSpPr>
          <p:cNvPr id="8" name="CasellaDiTesto 7">
            <a:extLst>
              <a:ext uri="{FF2B5EF4-FFF2-40B4-BE49-F238E27FC236}">
                <a16:creationId xmlns:a16="http://schemas.microsoft.com/office/drawing/2014/main" id="{A392FC75-9AAA-F1AF-169E-901A209FC13F}"/>
              </a:ext>
            </a:extLst>
          </p:cNvPr>
          <p:cNvSpPr txBox="1"/>
          <p:nvPr/>
        </p:nvSpPr>
        <p:spPr>
          <a:xfrm>
            <a:off x="0" y="2658615"/>
            <a:ext cx="3534636" cy="461665"/>
          </a:xfrm>
          <a:prstGeom prst="rect">
            <a:avLst/>
          </a:prstGeom>
          <a:noFill/>
        </p:spPr>
        <p:txBody>
          <a:bodyPr wrap="square">
            <a:spAutoFit/>
          </a:bodyPr>
          <a:lstStyle/>
          <a:p>
            <a:pPr algn="ctr"/>
            <a:r>
              <a:rPr lang="en-US" sz="2400" b="1" dirty="0">
                <a:latin typeface="Arial Black" panose="020B0A04020102020204" pitchFamily="34" charset="0"/>
              </a:rPr>
              <a:t>VDZ</a:t>
            </a:r>
            <a:r>
              <a:rPr lang="en-US" sz="2400" b="1" noProof="0" dirty="0">
                <a:latin typeface="Arial Black" panose="020B0A04020102020204" pitchFamily="34" charset="0"/>
              </a:rPr>
              <a:t> exposure</a:t>
            </a:r>
            <a:endParaRPr lang="it-IT" sz="2400" dirty="0"/>
          </a:p>
        </p:txBody>
      </p:sp>
      <p:graphicFrame>
        <p:nvGraphicFramePr>
          <p:cNvPr id="6" name="Tabella 5">
            <a:extLst>
              <a:ext uri="{FF2B5EF4-FFF2-40B4-BE49-F238E27FC236}">
                <a16:creationId xmlns:a16="http://schemas.microsoft.com/office/drawing/2014/main" id="{916319DF-9E8D-7CE5-D9D2-AB1AACF1165D}"/>
              </a:ext>
            </a:extLst>
          </p:cNvPr>
          <p:cNvGraphicFramePr>
            <a:graphicFrameLocks noGrp="1"/>
          </p:cNvGraphicFramePr>
          <p:nvPr>
            <p:extLst>
              <p:ext uri="{D42A27DB-BD31-4B8C-83A1-F6EECF244321}">
                <p14:modId xmlns:p14="http://schemas.microsoft.com/office/powerpoint/2010/main" val="1170246845"/>
              </p:ext>
            </p:extLst>
          </p:nvPr>
        </p:nvGraphicFramePr>
        <p:xfrm>
          <a:off x="3534636" y="1582034"/>
          <a:ext cx="7996555" cy="2321439"/>
        </p:xfrm>
        <a:graphic>
          <a:graphicData uri="http://schemas.openxmlformats.org/drawingml/2006/table">
            <a:tbl>
              <a:tblPr firstRow="1" firstCol="1" bandRow="1">
                <a:tableStyleId>{5C22544A-7EE6-4342-B048-85BDC9FD1C3A}</a:tableStyleId>
              </a:tblPr>
              <a:tblGrid>
                <a:gridCol w="1710690">
                  <a:extLst>
                    <a:ext uri="{9D8B030D-6E8A-4147-A177-3AD203B41FA5}">
                      <a16:colId xmlns:a16="http://schemas.microsoft.com/office/drawing/2014/main" val="1925924434"/>
                    </a:ext>
                  </a:extLst>
                </a:gridCol>
                <a:gridCol w="1257300">
                  <a:extLst>
                    <a:ext uri="{9D8B030D-6E8A-4147-A177-3AD203B41FA5}">
                      <a16:colId xmlns:a16="http://schemas.microsoft.com/office/drawing/2014/main" val="50945444"/>
                    </a:ext>
                  </a:extLst>
                </a:gridCol>
                <a:gridCol w="989965">
                  <a:extLst>
                    <a:ext uri="{9D8B030D-6E8A-4147-A177-3AD203B41FA5}">
                      <a16:colId xmlns:a16="http://schemas.microsoft.com/office/drawing/2014/main" val="4277653019"/>
                    </a:ext>
                  </a:extLst>
                </a:gridCol>
                <a:gridCol w="579120">
                  <a:extLst>
                    <a:ext uri="{9D8B030D-6E8A-4147-A177-3AD203B41FA5}">
                      <a16:colId xmlns:a16="http://schemas.microsoft.com/office/drawing/2014/main" val="2927888412"/>
                    </a:ext>
                  </a:extLst>
                </a:gridCol>
                <a:gridCol w="1350010">
                  <a:extLst>
                    <a:ext uri="{9D8B030D-6E8A-4147-A177-3AD203B41FA5}">
                      <a16:colId xmlns:a16="http://schemas.microsoft.com/office/drawing/2014/main" val="2862888022"/>
                    </a:ext>
                  </a:extLst>
                </a:gridCol>
                <a:gridCol w="1530350">
                  <a:extLst>
                    <a:ext uri="{9D8B030D-6E8A-4147-A177-3AD203B41FA5}">
                      <a16:colId xmlns:a16="http://schemas.microsoft.com/office/drawing/2014/main" val="3586536432"/>
                    </a:ext>
                  </a:extLst>
                </a:gridCol>
                <a:gridCol w="579120">
                  <a:extLst>
                    <a:ext uri="{9D8B030D-6E8A-4147-A177-3AD203B41FA5}">
                      <a16:colId xmlns:a16="http://schemas.microsoft.com/office/drawing/2014/main" val="3177483194"/>
                    </a:ext>
                  </a:extLst>
                </a:gridCol>
              </a:tblGrid>
              <a:tr h="193453">
                <a:tc>
                  <a:txBody>
                    <a:bodyPr/>
                    <a:lstStyle/>
                    <a:p>
                      <a:pPr algn="l">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12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24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5780212"/>
                  </a:ext>
                </a:extLst>
              </a:tr>
              <a:tr h="580360">
                <a:tc>
                  <a:txBody>
                    <a:bodyPr/>
                    <a:lstStyle/>
                    <a:p>
                      <a:pPr algn="l">
                        <a:buNone/>
                      </a:pPr>
                      <a:r>
                        <a:rPr lang="it-IT" sz="1200">
                          <a:effectLst/>
                        </a:rPr>
                        <a:t>Variable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VDZ </a:t>
                      </a:r>
                      <a:r>
                        <a:rPr lang="it-IT" sz="1200" dirty="0" err="1">
                          <a:effectLst/>
                        </a:rPr>
                        <a:t>experienced</a:t>
                      </a:r>
                      <a:endParaRPr lang="it-IT" sz="1200" dirty="0">
                        <a:effectLst/>
                      </a:endParaRPr>
                    </a:p>
                    <a:p>
                      <a:pPr algn="ctr">
                        <a:buNone/>
                      </a:pPr>
                      <a:r>
                        <a:rPr lang="it-IT" sz="1200" dirty="0">
                          <a:effectLst/>
                        </a:rPr>
                        <a:t>n= 45</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VDZ naïve</a:t>
                      </a:r>
                    </a:p>
                    <a:p>
                      <a:pPr algn="ctr">
                        <a:buNone/>
                      </a:pPr>
                      <a:r>
                        <a:rPr lang="it-IT" sz="1200" dirty="0">
                          <a:effectLst/>
                        </a:rPr>
                        <a:t>n= 60</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VDZ </a:t>
                      </a:r>
                      <a:r>
                        <a:rPr lang="it-IT" sz="1200" dirty="0" err="1">
                          <a:effectLst/>
                        </a:rPr>
                        <a:t>experienced</a:t>
                      </a:r>
                      <a:endParaRPr lang="it-IT" sz="1200" dirty="0">
                        <a:effectLst/>
                      </a:endParaRPr>
                    </a:p>
                    <a:p>
                      <a:pPr algn="ctr">
                        <a:buNone/>
                      </a:pPr>
                      <a:r>
                        <a:rPr lang="it-IT" sz="1200" dirty="0">
                          <a:effectLst/>
                        </a:rPr>
                        <a:t>n= 32</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VDZ naïve</a:t>
                      </a:r>
                    </a:p>
                    <a:p>
                      <a:pPr algn="ctr">
                        <a:buNone/>
                      </a:pPr>
                      <a:r>
                        <a:rPr lang="it-IT" sz="1200" dirty="0">
                          <a:effectLst/>
                        </a:rPr>
                        <a:t>n= 39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28027111"/>
                  </a:ext>
                </a:extLst>
              </a:tr>
              <a:tr h="193453">
                <a:tc>
                  <a:txBody>
                    <a:bodyPr/>
                    <a:lstStyle/>
                    <a:p>
                      <a:pPr algn="l">
                        <a:buNone/>
                      </a:pPr>
                      <a:r>
                        <a:rPr lang="it-IT" sz="1200" dirty="0" err="1">
                          <a:effectLst/>
                        </a:rPr>
                        <a:t>pMS</a:t>
                      </a:r>
                      <a:r>
                        <a:rPr lang="it-IT" sz="1200" dirty="0">
                          <a:effectLst/>
                        </a:rPr>
                        <a:t>; </a:t>
                      </a:r>
                      <a:r>
                        <a:rPr lang="it-IT" sz="1200" dirty="0" err="1">
                          <a:effectLst/>
                        </a:rPr>
                        <a:t>median</a:t>
                      </a:r>
                      <a:r>
                        <a:rPr lang="it-IT" sz="1200" dirty="0">
                          <a:effectLst/>
                        </a:rPr>
                        <a:t> (range)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0.051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 (0-4)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79013385"/>
                  </a:ext>
                </a:extLst>
              </a:tr>
              <a:tr h="193453">
                <a:tc>
                  <a:txBody>
                    <a:bodyPr/>
                    <a:lstStyle/>
                    <a:p>
                      <a:pPr algn="l">
                        <a:buNone/>
                      </a:pPr>
                      <a:r>
                        <a:rPr lang="it-IT" sz="1200">
                          <a:effectLst/>
                        </a:rPr>
                        <a:t>Response;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12/45 (27)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12/60 (20)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0.48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7/32 (22)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7/39 (18)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35226696"/>
                  </a:ext>
                </a:extLst>
              </a:tr>
              <a:tr h="193453">
                <a:tc>
                  <a:txBody>
                    <a:bodyPr/>
                    <a:lstStyle/>
                    <a:p>
                      <a:pPr algn="l">
                        <a:buNone/>
                      </a:pPr>
                      <a:r>
                        <a:rPr lang="it-IT" sz="1200">
                          <a:effectLst/>
                        </a:rPr>
                        <a:t>SFR;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21/45 (47)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35/60 (58)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20/32 (62.5)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27/39 (69)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0.62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6561626"/>
                  </a:ext>
                </a:extLst>
              </a:tr>
              <a:tr h="386907">
                <a:tc>
                  <a:txBody>
                    <a:bodyPr/>
                    <a:lstStyle/>
                    <a:p>
                      <a:pPr algn="l">
                        <a:buNone/>
                      </a:pPr>
                      <a:r>
                        <a:rPr lang="it-IT" sz="1200">
                          <a:effectLst/>
                        </a:rPr>
                        <a:t>Urgency;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0.028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1.5 (0-10)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(0-6)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0.18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001239"/>
                  </a:ext>
                </a:extLst>
              </a:tr>
              <a:tr h="386907">
                <a:tc>
                  <a:txBody>
                    <a:bodyPr/>
                    <a:lstStyle/>
                    <a:p>
                      <a:pPr algn="l">
                        <a:buNone/>
                      </a:pPr>
                      <a:r>
                        <a:rPr lang="it-IT" sz="1200">
                          <a:effectLst/>
                        </a:rPr>
                        <a:t>Treatment failure;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4/45 (9)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4/60 (7)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0.72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 /32(12.5)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2/39 (5)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0.41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47022161"/>
                  </a:ext>
                </a:extLst>
              </a:tr>
              <a:tr h="193453">
                <a:tc>
                  <a:txBody>
                    <a:bodyPr/>
                    <a:lstStyle/>
                    <a:p>
                      <a:pPr algn="l">
                        <a:buNone/>
                      </a:pPr>
                      <a:r>
                        <a:rPr lang="it-IT" sz="1200">
                          <a:effectLst/>
                        </a:rPr>
                        <a:t>AEs;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3/45 (7)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2/60 (3)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0.65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0/32 (0)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0/39 (0)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1</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2488809"/>
                  </a:ext>
                </a:extLst>
              </a:tr>
            </a:tbl>
          </a:graphicData>
        </a:graphic>
      </p:graphicFrame>
      <p:sp>
        <p:nvSpPr>
          <p:cNvPr id="7" name="CasellaDiTesto 6">
            <a:extLst>
              <a:ext uri="{FF2B5EF4-FFF2-40B4-BE49-F238E27FC236}">
                <a16:creationId xmlns:a16="http://schemas.microsoft.com/office/drawing/2014/main" id="{CCAABDE2-D867-1B5B-D76A-DDDEBF0F0B14}"/>
              </a:ext>
            </a:extLst>
          </p:cNvPr>
          <p:cNvSpPr txBox="1"/>
          <p:nvPr/>
        </p:nvSpPr>
        <p:spPr>
          <a:xfrm>
            <a:off x="0" y="5183633"/>
            <a:ext cx="3534636" cy="461665"/>
          </a:xfrm>
          <a:prstGeom prst="rect">
            <a:avLst/>
          </a:prstGeom>
          <a:noFill/>
        </p:spPr>
        <p:txBody>
          <a:bodyPr wrap="square">
            <a:spAutoFit/>
          </a:bodyPr>
          <a:lstStyle/>
          <a:p>
            <a:pPr algn="ctr"/>
            <a:r>
              <a:rPr lang="en-US" sz="2400" b="1" noProof="0" dirty="0" err="1">
                <a:latin typeface="Arial Black" panose="020B0A04020102020204" pitchFamily="34" charset="0"/>
              </a:rPr>
              <a:t>JAKi</a:t>
            </a:r>
            <a:r>
              <a:rPr lang="en-US" sz="2400" b="1" noProof="0" dirty="0">
                <a:latin typeface="Arial Black" panose="020B0A04020102020204" pitchFamily="34" charset="0"/>
              </a:rPr>
              <a:t> exposure</a:t>
            </a:r>
            <a:endParaRPr lang="it-IT" sz="2400" dirty="0"/>
          </a:p>
        </p:txBody>
      </p:sp>
      <p:graphicFrame>
        <p:nvGraphicFramePr>
          <p:cNvPr id="9" name="Tabella 8">
            <a:extLst>
              <a:ext uri="{FF2B5EF4-FFF2-40B4-BE49-F238E27FC236}">
                <a16:creationId xmlns:a16="http://schemas.microsoft.com/office/drawing/2014/main" id="{6B9087A1-A544-097F-2525-BDEE0F7C8F6C}"/>
              </a:ext>
            </a:extLst>
          </p:cNvPr>
          <p:cNvGraphicFramePr>
            <a:graphicFrameLocks noGrp="1"/>
          </p:cNvGraphicFramePr>
          <p:nvPr/>
        </p:nvGraphicFramePr>
        <p:xfrm>
          <a:off x="3534636" y="4199385"/>
          <a:ext cx="8123962" cy="2153162"/>
        </p:xfrm>
        <a:graphic>
          <a:graphicData uri="http://schemas.openxmlformats.org/drawingml/2006/table">
            <a:tbl>
              <a:tblPr firstRow="1" firstCol="1" bandRow="1">
                <a:tableStyleId>{5C22544A-7EE6-4342-B048-85BDC9FD1C3A}</a:tableStyleId>
              </a:tblPr>
              <a:tblGrid>
                <a:gridCol w="1737946">
                  <a:extLst>
                    <a:ext uri="{9D8B030D-6E8A-4147-A177-3AD203B41FA5}">
                      <a16:colId xmlns:a16="http://schemas.microsoft.com/office/drawing/2014/main" val="1157281786"/>
                    </a:ext>
                  </a:extLst>
                </a:gridCol>
                <a:gridCol w="1277332">
                  <a:extLst>
                    <a:ext uri="{9D8B030D-6E8A-4147-A177-3AD203B41FA5}">
                      <a16:colId xmlns:a16="http://schemas.microsoft.com/office/drawing/2014/main" val="2412316790"/>
                    </a:ext>
                  </a:extLst>
                </a:gridCol>
                <a:gridCol w="1005738">
                  <a:extLst>
                    <a:ext uri="{9D8B030D-6E8A-4147-A177-3AD203B41FA5}">
                      <a16:colId xmlns:a16="http://schemas.microsoft.com/office/drawing/2014/main" val="2172373748"/>
                    </a:ext>
                  </a:extLst>
                </a:gridCol>
                <a:gridCol w="588347">
                  <a:extLst>
                    <a:ext uri="{9D8B030D-6E8A-4147-A177-3AD203B41FA5}">
                      <a16:colId xmlns:a16="http://schemas.microsoft.com/office/drawing/2014/main" val="1699030076"/>
                    </a:ext>
                  </a:extLst>
                </a:gridCol>
                <a:gridCol w="1371519">
                  <a:extLst>
                    <a:ext uri="{9D8B030D-6E8A-4147-A177-3AD203B41FA5}">
                      <a16:colId xmlns:a16="http://schemas.microsoft.com/office/drawing/2014/main" val="2986940243"/>
                    </a:ext>
                  </a:extLst>
                </a:gridCol>
                <a:gridCol w="1554733">
                  <a:extLst>
                    <a:ext uri="{9D8B030D-6E8A-4147-A177-3AD203B41FA5}">
                      <a16:colId xmlns:a16="http://schemas.microsoft.com/office/drawing/2014/main" val="3882525335"/>
                    </a:ext>
                  </a:extLst>
                </a:gridCol>
                <a:gridCol w="588347">
                  <a:extLst>
                    <a:ext uri="{9D8B030D-6E8A-4147-A177-3AD203B41FA5}">
                      <a16:colId xmlns:a16="http://schemas.microsoft.com/office/drawing/2014/main" val="3131887979"/>
                    </a:ext>
                  </a:extLst>
                </a:gridCol>
              </a:tblGrid>
              <a:tr h="195742">
                <a:tc>
                  <a:txBody>
                    <a:bodyPr/>
                    <a:lstStyle/>
                    <a:p>
                      <a:pP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12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buNone/>
                      </a:pPr>
                      <a:r>
                        <a:rPr lang="it-IT" sz="1200">
                          <a:effectLst/>
                        </a:rPr>
                        <a:t>24 weeks</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t-IT"/>
                    </a:p>
                  </a:txBody>
                  <a:tcPr/>
                </a:tc>
                <a:tc>
                  <a:txBody>
                    <a:bodyPr/>
                    <a:lstStyle/>
                    <a:p>
                      <a:pPr algn="ctr">
                        <a:buNone/>
                      </a:pPr>
                      <a:r>
                        <a:rPr lang="it-IT" sz="1200">
                          <a:effectLst/>
                        </a:rPr>
                        <a:t>p</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23135402"/>
                  </a:ext>
                </a:extLst>
              </a:tr>
              <a:tr h="587226">
                <a:tc>
                  <a:txBody>
                    <a:bodyPr/>
                    <a:lstStyle/>
                    <a:p>
                      <a:pPr>
                        <a:buNone/>
                      </a:pPr>
                      <a:r>
                        <a:rPr lang="it-IT" sz="1200" dirty="0" err="1">
                          <a:effectLst/>
                        </a:rPr>
                        <a:t>Variable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Anti-JAK experienced</a:t>
                      </a:r>
                    </a:p>
                    <a:p>
                      <a:pPr algn="ctr">
                        <a:buNone/>
                      </a:pPr>
                      <a:r>
                        <a:rPr lang="it-IT" sz="1200">
                          <a:effectLst/>
                        </a:rPr>
                        <a:t>n= 40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Anti-JAK naïve</a:t>
                      </a:r>
                    </a:p>
                    <a:p>
                      <a:pPr algn="ctr">
                        <a:buNone/>
                      </a:pPr>
                      <a:r>
                        <a:rPr lang="it-IT" sz="1200">
                          <a:effectLst/>
                        </a:rPr>
                        <a:t>n= 65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Anti-JAK experienced</a:t>
                      </a:r>
                    </a:p>
                    <a:p>
                      <a:pPr algn="ctr">
                        <a:buNone/>
                      </a:pPr>
                      <a:r>
                        <a:rPr lang="it-IT" sz="1200">
                          <a:effectLst/>
                        </a:rPr>
                        <a:t>n= 31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Anti-JAK naïve</a:t>
                      </a:r>
                    </a:p>
                    <a:p>
                      <a:pPr algn="ctr">
                        <a:buNone/>
                      </a:pPr>
                      <a:r>
                        <a:rPr lang="it-IT" sz="1200">
                          <a:effectLst/>
                        </a:rPr>
                        <a:t>n= 40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 </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24964053"/>
                  </a:ext>
                </a:extLst>
              </a:tr>
              <a:tr h="195742">
                <a:tc>
                  <a:txBody>
                    <a:bodyPr/>
                    <a:lstStyle/>
                    <a:p>
                      <a:pPr>
                        <a:buNone/>
                      </a:pPr>
                      <a:r>
                        <a:rPr lang="it-IT" sz="1200">
                          <a:effectLst/>
                        </a:rPr>
                        <a:t>pMS;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0.68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1.5 (0-9)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0. 31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5530545"/>
                  </a:ext>
                </a:extLst>
              </a:tr>
              <a:tr h="195742">
                <a:tc>
                  <a:txBody>
                    <a:bodyPr/>
                    <a:lstStyle/>
                    <a:p>
                      <a:pPr>
                        <a:buNone/>
                      </a:pPr>
                      <a:r>
                        <a:rPr lang="it-IT" sz="1200">
                          <a:effectLst/>
                        </a:rPr>
                        <a:t>Response;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6/40 (15)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18/65 (28)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0.21</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4/31 (13)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10/40 (25)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78973713"/>
                  </a:ext>
                </a:extLst>
              </a:tr>
              <a:tr h="195742">
                <a:tc>
                  <a:txBody>
                    <a:bodyPr/>
                    <a:lstStyle/>
                    <a:p>
                      <a:pPr>
                        <a:buNone/>
                      </a:pPr>
                      <a:r>
                        <a:rPr lang="it-IT" sz="1200">
                          <a:effectLst/>
                        </a:rPr>
                        <a:t>SFR;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23/40 (58)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31/65 (48)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0.19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23/31 (74)</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22/40 (55)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0.12</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37439141"/>
                  </a:ext>
                </a:extLst>
              </a:tr>
              <a:tr h="391484">
                <a:tc>
                  <a:txBody>
                    <a:bodyPr/>
                    <a:lstStyle/>
                    <a:p>
                      <a:pPr>
                        <a:buNone/>
                      </a:pPr>
                      <a:r>
                        <a:rPr lang="it-IT" sz="1200">
                          <a:effectLst/>
                        </a:rPr>
                        <a:t>Urgency; median (range)</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 (0-7)</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 (0-8)</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0.5 (0-10)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0.95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18250283"/>
                  </a:ext>
                </a:extLst>
              </a:tr>
              <a:tr h="195742">
                <a:tc>
                  <a:txBody>
                    <a:bodyPr/>
                    <a:lstStyle/>
                    <a:p>
                      <a:pPr>
                        <a:buNone/>
                      </a:pPr>
                      <a:r>
                        <a:rPr lang="it-IT" sz="1200">
                          <a:effectLst/>
                        </a:rPr>
                        <a:t>Treatment failure;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4/40 (10)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3/65 (5)</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0.26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2/31 (6)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4/40 (10)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0.69</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04065615"/>
                  </a:ext>
                </a:extLst>
              </a:tr>
              <a:tr h="195742">
                <a:tc>
                  <a:txBody>
                    <a:bodyPr/>
                    <a:lstStyle/>
                    <a:p>
                      <a:pPr>
                        <a:buNone/>
                      </a:pPr>
                      <a:r>
                        <a:rPr lang="it-IT" sz="1200">
                          <a:effectLst/>
                        </a:rPr>
                        <a:t>AEs; n(%)</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0/40 (0)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1/65 (1.6)</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1.00</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0/31 (0)</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a:effectLst/>
                        </a:rPr>
                        <a:t>1/40 (3)</a:t>
                      </a:r>
                      <a:endParaRPr lang="it-IT"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buNone/>
                      </a:pPr>
                      <a:r>
                        <a:rPr lang="it-IT" sz="1200" dirty="0">
                          <a:effectLst/>
                        </a:rPr>
                        <a:t>1.00</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36597209"/>
                  </a:ext>
                </a:extLst>
              </a:tr>
            </a:tbl>
          </a:graphicData>
        </a:graphic>
      </p:graphicFrame>
      <p:sp>
        <p:nvSpPr>
          <p:cNvPr id="2" name="Freccia bidirezionale orizzontale 1">
            <a:extLst>
              <a:ext uri="{FF2B5EF4-FFF2-40B4-BE49-F238E27FC236}">
                <a16:creationId xmlns:a16="http://schemas.microsoft.com/office/drawing/2014/main" id="{706C5BF0-349E-605E-A167-B8FBCC8DD912}"/>
              </a:ext>
            </a:extLst>
          </p:cNvPr>
          <p:cNvSpPr/>
          <p:nvPr/>
        </p:nvSpPr>
        <p:spPr>
          <a:xfrm>
            <a:off x="9203472" y="5121913"/>
            <a:ext cx="535259" cy="154053"/>
          </a:xfrm>
          <a:prstGeom prst="lef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Freccia bidirezionale orizzontale 2">
            <a:extLst>
              <a:ext uri="{FF2B5EF4-FFF2-40B4-BE49-F238E27FC236}">
                <a16:creationId xmlns:a16="http://schemas.microsoft.com/office/drawing/2014/main" id="{49F13293-67A9-1976-7137-526E56C7044C}"/>
              </a:ext>
            </a:extLst>
          </p:cNvPr>
          <p:cNvSpPr/>
          <p:nvPr/>
        </p:nvSpPr>
        <p:spPr>
          <a:xfrm>
            <a:off x="9203473" y="2471109"/>
            <a:ext cx="535259" cy="154053"/>
          </a:xfrm>
          <a:prstGeom prst="lef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895233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9BC275A-83B7-D6A6-62F4-F2081687203D}"/>
              </a:ext>
            </a:extLst>
          </p:cNvPr>
          <p:cNvSpPr txBox="1"/>
          <p:nvPr/>
        </p:nvSpPr>
        <p:spPr>
          <a:xfrm>
            <a:off x="759124" y="2367171"/>
            <a:ext cx="10619117" cy="2462213"/>
          </a:xfrm>
          <a:prstGeom prst="rect">
            <a:avLst/>
          </a:prstGeom>
          <a:noFill/>
        </p:spPr>
        <p:txBody>
          <a:bodyPr wrap="square">
            <a:spAutoFit/>
          </a:bodyPr>
          <a:lstStyle/>
          <a:p>
            <a:pPr lvl="1"/>
            <a:endParaRPr lang="en-GB" sz="2200"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MIRI is effective and safe in highly refractory UC patients, regardless of prior therapy lines</a:t>
            </a:r>
          </a:p>
          <a:p>
            <a:pPr marL="742950" lvl="1" indent="-285750">
              <a:buFont typeface="Wingdings" panose="05000000000000000000" pitchFamily="2" charset="2"/>
              <a:buChar char="v"/>
            </a:pPr>
            <a:endParaRPr lang="en-GB" sz="2200"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Extended induction</a:t>
            </a:r>
            <a:r>
              <a:rPr lang="en-GB" sz="2200" noProof="0" dirty="0">
                <a:latin typeface="Arial" panose="020B0604020202020204" pitchFamily="34" charset="0"/>
                <a:cs typeface="Arial" panose="020B0604020202020204" pitchFamily="34" charset="0"/>
              </a:rPr>
              <a:t> is a key strategy to optimize outcomes in clinical practice</a:t>
            </a:r>
          </a:p>
          <a:p>
            <a:pPr marL="742950" lvl="1" indent="-285750">
              <a:buFont typeface="Wingdings" panose="05000000000000000000" pitchFamily="2" charset="2"/>
              <a:buChar char="v"/>
            </a:pPr>
            <a:endParaRPr lang="en-GB" sz="2200"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MIRI provides a profound and rapid benefit on </a:t>
            </a:r>
            <a:r>
              <a:rPr lang="en-GB" sz="2200" b="1" noProof="0" dirty="0">
                <a:latin typeface="Arial" panose="020B0604020202020204" pitchFamily="34" charset="0"/>
                <a:cs typeface="Arial" panose="020B0604020202020204" pitchFamily="34" charset="0"/>
              </a:rPr>
              <a:t>bowel urgency</a:t>
            </a:r>
            <a:endParaRPr lang="en-GB" sz="2200" noProof="0" dirty="0">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AC3CE776-5FCF-4BB8-51CF-70EAA13301EA}"/>
              </a:ext>
            </a:extLst>
          </p:cNvPr>
          <p:cNvSpPr txBox="1"/>
          <p:nvPr/>
        </p:nvSpPr>
        <p:spPr>
          <a:xfrm>
            <a:off x="3899047" y="1414809"/>
            <a:ext cx="4393905" cy="584775"/>
          </a:xfrm>
          <a:prstGeom prst="rect">
            <a:avLst/>
          </a:prstGeom>
          <a:noFill/>
        </p:spPr>
        <p:txBody>
          <a:bodyPr wrap="square">
            <a:spAutoFit/>
          </a:bodyPr>
          <a:lstStyle/>
          <a:p>
            <a:pPr algn="ctr">
              <a:buNone/>
            </a:pPr>
            <a:r>
              <a:rPr lang="en-GB" sz="3200" b="1" noProof="0" dirty="0">
                <a:solidFill>
                  <a:schemeClr val="tx2"/>
                </a:solidFill>
                <a:latin typeface="Arial Black" panose="020B0A04020102020204" pitchFamily="34" charset="0"/>
              </a:rPr>
              <a:t>Conclusions</a:t>
            </a:r>
          </a:p>
        </p:txBody>
      </p:sp>
    </p:spTree>
    <p:extLst>
      <p:ext uri="{BB962C8B-B14F-4D97-AF65-F5344CB8AC3E}">
        <p14:creationId xmlns:p14="http://schemas.microsoft.com/office/powerpoint/2010/main" val="1285617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825B1C36-E3A5-2A93-D1F4-96C5CE2E1508}"/>
              </a:ext>
            </a:extLst>
          </p:cNvPr>
          <p:cNvSpPr txBox="1"/>
          <p:nvPr/>
        </p:nvSpPr>
        <p:spPr>
          <a:xfrm>
            <a:off x="6530897" y="2890391"/>
            <a:ext cx="4598020" cy="1077218"/>
          </a:xfrm>
          <a:prstGeom prst="rect">
            <a:avLst/>
          </a:prstGeom>
          <a:solidFill>
            <a:schemeClr val="bg1">
              <a:lumMod val="95000"/>
            </a:schemeClr>
          </a:solidFill>
          <a:scene3d>
            <a:camera prst="orthographicFront"/>
            <a:lightRig rig="threePt" dir="t"/>
          </a:scene3d>
          <a:sp3d>
            <a:bevelT w="165100" prst="coolSlant"/>
          </a:sp3d>
        </p:spPr>
        <p:txBody>
          <a:bodyPr wrap="square" rtlCol="0">
            <a:spAutoFit/>
          </a:bodyPr>
          <a:lstStyle/>
          <a:p>
            <a:pPr algn="ctr"/>
            <a:r>
              <a:rPr lang="it-IT" sz="3200" dirty="0">
                <a:solidFill>
                  <a:schemeClr val="tx2"/>
                </a:solidFill>
                <a:latin typeface="Arial Black" panose="020B0A04020102020204" pitchFamily="34" charset="0"/>
              </a:rPr>
              <a:t>Thanks for </a:t>
            </a:r>
          </a:p>
          <a:p>
            <a:pPr algn="ctr"/>
            <a:r>
              <a:rPr lang="it-IT" sz="3200" dirty="0" err="1">
                <a:solidFill>
                  <a:schemeClr val="tx2"/>
                </a:solidFill>
                <a:latin typeface="Arial Black" panose="020B0A04020102020204" pitchFamily="34" charset="0"/>
              </a:rPr>
              <a:t>your</a:t>
            </a:r>
            <a:r>
              <a:rPr lang="it-IT" sz="3200" dirty="0">
                <a:solidFill>
                  <a:schemeClr val="tx2"/>
                </a:solidFill>
                <a:latin typeface="Arial Black" panose="020B0A04020102020204" pitchFamily="34" charset="0"/>
              </a:rPr>
              <a:t> </a:t>
            </a:r>
            <a:r>
              <a:rPr lang="it-IT" sz="3200" dirty="0" err="1">
                <a:solidFill>
                  <a:schemeClr val="tx2"/>
                </a:solidFill>
                <a:latin typeface="Arial Black" panose="020B0A04020102020204" pitchFamily="34" charset="0"/>
              </a:rPr>
              <a:t>attention</a:t>
            </a:r>
            <a:r>
              <a:rPr lang="it-IT" sz="3200" dirty="0">
                <a:solidFill>
                  <a:schemeClr val="tx2"/>
                </a:solidFill>
                <a:latin typeface="Arial Black" panose="020B0A04020102020204" pitchFamily="34" charset="0"/>
              </a:rPr>
              <a:t>!</a:t>
            </a:r>
          </a:p>
        </p:txBody>
      </p:sp>
    </p:spTree>
    <p:extLst>
      <p:ext uri="{BB962C8B-B14F-4D97-AF65-F5344CB8AC3E}">
        <p14:creationId xmlns:p14="http://schemas.microsoft.com/office/powerpoint/2010/main" val="3293570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EF28F66-2DBC-DD5E-AC37-9776502231C2}"/>
              </a:ext>
            </a:extLst>
          </p:cNvPr>
          <p:cNvSpPr txBox="1"/>
          <p:nvPr/>
        </p:nvSpPr>
        <p:spPr>
          <a:xfrm>
            <a:off x="479087" y="1743963"/>
            <a:ext cx="11310141" cy="2308324"/>
          </a:xfrm>
          <a:prstGeom prst="rect">
            <a:avLst/>
          </a:prstGeom>
          <a:noFill/>
        </p:spPr>
        <p:txBody>
          <a:bodyPr wrap="square">
            <a:spAutoFit/>
          </a:bodyPr>
          <a:lstStyle/>
          <a:p>
            <a:r>
              <a:rPr lang="en-GB" sz="3200" noProof="0" dirty="0">
                <a:solidFill>
                  <a:schemeClr val="tx2"/>
                </a:solidFill>
                <a:latin typeface="Arial Black" panose="020B0A04020102020204" pitchFamily="34" charset="0"/>
                <a:cs typeface="Arial" panose="020B0604020202020204" pitchFamily="34" charset="0"/>
              </a:rPr>
              <a:t>Disclosures</a:t>
            </a:r>
          </a:p>
          <a:p>
            <a:endParaRPr lang="en-GB" sz="3200" noProof="0" dirty="0">
              <a:solidFill>
                <a:schemeClr val="tx2"/>
              </a:solidFill>
              <a:latin typeface="Arial Black" panose="020B0A04020102020204" pitchFamily="34" charset="0"/>
              <a:cs typeface="Arial" panose="020B0604020202020204" pitchFamily="34" charset="0"/>
            </a:endParaRPr>
          </a:p>
          <a:p>
            <a:endParaRPr lang="en-GB" sz="3200" noProof="0" dirty="0">
              <a:solidFill>
                <a:schemeClr val="tx2"/>
              </a:solidFill>
              <a:latin typeface="Arial Black" panose="020B0A04020102020204" pitchFamily="34" charset="0"/>
              <a:cs typeface="Arial" panose="020B0604020202020204" pitchFamily="34" charset="0"/>
            </a:endParaRPr>
          </a:p>
          <a:p>
            <a:pPr marL="342900" indent="-34290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The author has no financial or non-financial conflicts of interest to disclose relative to this presentation</a:t>
            </a:r>
          </a:p>
        </p:txBody>
      </p:sp>
    </p:spTree>
    <p:extLst>
      <p:ext uri="{BB962C8B-B14F-4D97-AF65-F5344CB8AC3E}">
        <p14:creationId xmlns:p14="http://schemas.microsoft.com/office/powerpoint/2010/main" val="1203205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F2060569-905C-BE08-860C-42314C40D068}"/>
              </a:ext>
            </a:extLst>
          </p:cNvPr>
          <p:cNvSpPr>
            <a:spLocks noChangeArrowheads="1"/>
          </p:cNvSpPr>
          <p:nvPr/>
        </p:nvSpPr>
        <p:spPr bwMode="auto">
          <a:xfrm>
            <a:off x="269313" y="1162916"/>
            <a:ext cx="11809911"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GB" sz="3200" b="1" i="0" u="none" strike="noStrike" cap="none" normalizeH="0" baseline="0" noProof="0" dirty="0">
                <a:ln>
                  <a:noFill/>
                </a:ln>
                <a:solidFill>
                  <a:schemeClr val="tx2"/>
                </a:solidFill>
                <a:effectLst/>
                <a:latin typeface="Arial Black" panose="020B0A04020102020204" pitchFamily="34" charset="0"/>
              </a:rPr>
              <a:t>Background</a:t>
            </a:r>
            <a:endParaRPr lang="en-GB" sz="3200" b="1" noProof="0" dirty="0">
              <a:solidFill>
                <a:schemeClr val="tx2"/>
              </a:solidFill>
              <a:latin typeface="Arial Black" panose="020B0A040201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GB" noProof="0" dirty="0">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v"/>
              <a:tabLst/>
            </a:pPr>
            <a:r>
              <a:rPr kumimoji="0" lang="en-GB" sz="2200" b="0" i="0" u="none" strike="noStrike" cap="none" normalizeH="0" baseline="0" noProof="0" dirty="0" err="1">
                <a:ln>
                  <a:noFill/>
                </a:ln>
                <a:solidFill>
                  <a:schemeClr val="tx1"/>
                </a:solidFill>
                <a:effectLst/>
                <a:latin typeface="Arial" panose="020B0604020202020204" pitchFamily="34" charset="0"/>
              </a:rPr>
              <a:t>Mirikizumab</a:t>
            </a:r>
            <a:r>
              <a:rPr kumimoji="0" lang="en-GB" sz="2200" b="0" i="0" u="none" strike="noStrike" cap="none" normalizeH="0" baseline="0" noProof="0" dirty="0">
                <a:ln>
                  <a:noFill/>
                </a:ln>
                <a:solidFill>
                  <a:schemeClr val="tx1"/>
                </a:solidFill>
                <a:effectLst/>
                <a:latin typeface="Arial" panose="020B0604020202020204" pitchFamily="34" charset="0"/>
              </a:rPr>
              <a:t> is a p19-targeted anti-IL-23 antibody approved for UC</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v"/>
              <a:tabLst/>
            </a:pPr>
            <a:endParaRPr kumimoji="0" lang="en-GB" sz="2200" b="0" i="0" u="none" strike="noStrike" cap="none" normalizeH="0" baseline="0" noProof="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v"/>
              <a:tabLst/>
            </a:pPr>
            <a:r>
              <a:rPr kumimoji="0" lang="en-GB" sz="2200" b="0" i="0" u="none" strike="noStrike" cap="none" normalizeH="0" baseline="0" noProof="0" dirty="0">
                <a:ln>
                  <a:noFill/>
                </a:ln>
                <a:solidFill>
                  <a:schemeClr val="tx1"/>
                </a:solidFill>
                <a:effectLst/>
                <a:latin typeface="Arial" panose="020B0604020202020204" pitchFamily="34" charset="0"/>
              </a:rPr>
              <a:t>Pivotal trials (LUCENT) have strict criteria and excluded patients with prior Ustekinumab (USTE) failure</a:t>
            </a:r>
          </a:p>
        </p:txBody>
      </p:sp>
      <p:sp>
        <p:nvSpPr>
          <p:cNvPr id="8" name="CasellaDiTesto 7">
            <a:extLst>
              <a:ext uri="{FF2B5EF4-FFF2-40B4-BE49-F238E27FC236}">
                <a16:creationId xmlns:a16="http://schemas.microsoft.com/office/drawing/2014/main" id="{FBA69F34-F046-C1E6-4FA6-F17A9FB28553}"/>
              </a:ext>
            </a:extLst>
          </p:cNvPr>
          <p:cNvSpPr txBox="1"/>
          <p:nvPr/>
        </p:nvSpPr>
        <p:spPr>
          <a:xfrm>
            <a:off x="269312" y="3429000"/>
            <a:ext cx="9903387" cy="2769989"/>
          </a:xfrm>
          <a:prstGeom prst="rect">
            <a:avLst/>
          </a:prstGeom>
          <a:noFill/>
        </p:spPr>
        <p:txBody>
          <a:bodyPr wrap="square">
            <a:spAutoFit/>
          </a:bodyPr>
          <a:lstStyle/>
          <a:p>
            <a:r>
              <a:rPr lang="en-GB" sz="3200" b="1" noProof="0" dirty="0">
                <a:solidFill>
                  <a:schemeClr val="tx2"/>
                </a:solidFill>
                <a:latin typeface="Arial Black" panose="020B0A04020102020204" pitchFamily="34" charset="0"/>
              </a:rPr>
              <a:t>Study Aims</a:t>
            </a:r>
            <a:r>
              <a:rPr lang="en-GB" sz="3200" noProof="0" dirty="0">
                <a:solidFill>
                  <a:schemeClr val="tx2"/>
                </a:solidFill>
                <a:latin typeface="Arial Black" panose="020B0A04020102020204" pitchFamily="34" charset="0"/>
              </a:rPr>
              <a:t> </a:t>
            </a:r>
          </a:p>
          <a:p>
            <a:endParaRPr lang="en-GB" sz="3200" noProof="0" dirty="0">
              <a:solidFill>
                <a:schemeClr val="tx2"/>
              </a:solidFill>
              <a:latin typeface="Arial Black" panose="020B0A04020102020204" pitchFamily="34" charset="0"/>
            </a:endParaRPr>
          </a:p>
          <a:p>
            <a:pPr marL="342900" indent="-34290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Evaluate MIRI effectiveness in a "multi-failure" real-world cohort</a:t>
            </a:r>
          </a:p>
          <a:p>
            <a:pPr marL="342900" indent="-342900">
              <a:buFont typeface="Wingdings" panose="05000000000000000000" pitchFamily="2" charset="2"/>
              <a:buChar char="v"/>
            </a:pPr>
            <a:endParaRPr lang="en-GB" sz="2200" noProof="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Assess the impact of "Extended Induction" schedules </a:t>
            </a:r>
          </a:p>
          <a:p>
            <a:pPr marL="342900" indent="-342900">
              <a:buFont typeface="Wingdings" panose="05000000000000000000" pitchFamily="2" charset="2"/>
              <a:buChar char="v"/>
            </a:pPr>
            <a:endParaRPr lang="en-GB" sz="2200" noProof="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GB" sz="2200" noProof="0" dirty="0">
                <a:latin typeface="Arial" panose="020B0604020202020204" pitchFamily="34" charset="0"/>
                <a:cs typeface="Arial" panose="020B0604020202020204" pitchFamily="34" charset="0"/>
              </a:rPr>
              <a:t>Quantify improvement in Bowel Urgency (UNRS scale)</a:t>
            </a:r>
          </a:p>
        </p:txBody>
      </p:sp>
      <p:pic>
        <p:nvPicPr>
          <p:cNvPr id="3" name="Immagine 2">
            <a:extLst>
              <a:ext uri="{FF2B5EF4-FFF2-40B4-BE49-F238E27FC236}">
                <a16:creationId xmlns:a16="http://schemas.microsoft.com/office/drawing/2014/main" id="{3E7EB91C-C33D-D7D3-2BF8-4D89619069D7}"/>
              </a:ext>
            </a:extLst>
          </p:cNvPr>
          <p:cNvPicPr>
            <a:picLocks noChangeAspect="1"/>
          </p:cNvPicPr>
          <p:nvPr/>
        </p:nvPicPr>
        <p:blipFill>
          <a:blip r:embed="rId3"/>
          <a:srcRect/>
          <a:stretch/>
        </p:blipFill>
        <p:spPr>
          <a:xfrm>
            <a:off x="3584965" y="3144644"/>
            <a:ext cx="1067328" cy="1067328"/>
          </a:xfrm>
          <a:prstGeom prst="rect">
            <a:avLst/>
          </a:prstGeom>
        </p:spPr>
      </p:pic>
    </p:spTree>
    <p:extLst>
      <p:ext uri="{BB962C8B-B14F-4D97-AF65-F5344CB8AC3E}">
        <p14:creationId xmlns:p14="http://schemas.microsoft.com/office/powerpoint/2010/main" val="1315041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82D36A0-ECF3-D935-F4A2-BA38AE5DAA4D}"/>
              </a:ext>
            </a:extLst>
          </p:cNvPr>
          <p:cNvSpPr txBox="1"/>
          <p:nvPr/>
        </p:nvSpPr>
        <p:spPr>
          <a:xfrm>
            <a:off x="396920" y="2504777"/>
            <a:ext cx="11398159" cy="1107996"/>
          </a:xfrm>
          <a:prstGeom prst="rect">
            <a:avLst/>
          </a:prstGeom>
          <a:noFill/>
        </p:spPr>
        <p:txBody>
          <a:bodyPr wrap="square">
            <a:spAutoFit/>
          </a:bodyPr>
          <a:lstStyle/>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Design:</a:t>
            </a:r>
            <a:r>
              <a:rPr lang="en-GB" sz="2200" noProof="0" dirty="0">
                <a:latin typeface="Arial" panose="020B0604020202020204" pitchFamily="34" charset="0"/>
                <a:cs typeface="Arial" panose="020B0604020202020204" pitchFamily="34" charset="0"/>
              </a:rPr>
              <a:t> Prospective, </a:t>
            </a:r>
            <a:r>
              <a:rPr lang="en-GB" sz="2200" noProof="0" dirty="0" err="1">
                <a:latin typeface="Arial" panose="020B0604020202020204" pitchFamily="34" charset="0"/>
                <a:cs typeface="Arial" panose="020B0604020202020204" pitchFamily="34" charset="0"/>
              </a:rPr>
              <a:t>multicenter</a:t>
            </a:r>
            <a:r>
              <a:rPr lang="en-GB" sz="2200" noProof="0" dirty="0">
                <a:latin typeface="Arial" panose="020B0604020202020204" pitchFamily="34" charset="0"/>
                <a:cs typeface="Arial" panose="020B0604020202020204" pitchFamily="34" charset="0"/>
              </a:rPr>
              <a:t> observational study (12 SN-IBD </a:t>
            </a:r>
            <a:r>
              <a:rPr lang="en-GB" sz="2200" noProof="0" dirty="0" err="1">
                <a:latin typeface="Arial" panose="020B0604020202020204" pitchFamily="34" charset="0"/>
                <a:cs typeface="Arial" panose="020B0604020202020204" pitchFamily="34" charset="0"/>
              </a:rPr>
              <a:t>centers</a:t>
            </a:r>
            <a:r>
              <a:rPr lang="en-GB" sz="2200" noProof="0" dirty="0">
                <a:latin typeface="Arial" panose="020B0604020202020204" pitchFamily="34" charset="0"/>
                <a:cs typeface="Arial" panose="020B0604020202020204" pitchFamily="34" charset="0"/>
              </a:rPr>
              <a:t>)</a:t>
            </a:r>
          </a:p>
          <a:p>
            <a:pPr lvl="1"/>
            <a:endParaRPr lang="en-GB" sz="2200"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Patient Population:</a:t>
            </a:r>
            <a:r>
              <a:rPr lang="en-GB" sz="2200" noProof="0" dirty="0">
                <a:latin typeface="Arial" panose="020B0604020202020204" pitchFamily="34" charset="0"/>
                <a:cs typeface="Arial" panose="020B0604020202020204" pitchFamily="34" charset="0"/>
              </a:rPr>
              <a:t> 105 consecutive patients with active UC</a:t>
            </a:r>
          </a:p>
        </p:txBody>
      </p:sp>
      <p:sp>
        <p:nvSpPr>
          <p:cNvPr id="2" name="CasellaDiTesto 1">
            <a:extLst>
              <a:ext uri="{FF2B5EF4-FFF2-40B4-BE49-F238E27FC236}">
                <a16:creationId xmlns:a16="http://schemas.microsoft.com/office/drawing/2014/main" id="{52044BBC-B45F-7273-F961-C4E3F0515D63}"/>
              </a:ext>
            </a:extLst>
          </p:cNvPr>
          <p:cNvSpPr txBox="1"/>
          <p:nvPr/>
        </p:nvSpPr>
        <p:spPr>
          <a:xfrm>
            <a:off x="3440565" y="1227693"/>
            <a:ext cx="7543800" cy="1077218"/>
          </a:xfrm>
          <a:prstGeom prst="rect">
            <a:avLst/>
          </a:prstGeom>
          <a:noFill/>
        </p:spPr>
        <p:txBody>
          <a:bodyPr wrap="square" rtlCol="0">
            <a:spAutoFit/>
          </a:bodyPr>
          <a:lstStyle/>
          <a:p>
            <a:pPr>
              <a:buNone/>
            </a:pPr>
            <a:r>
              <a:rPr lang="en-GB" sz="3200" b="1" noProof="0" dirty="0">
                <a:solidFill>
                  <a:schemeClr val="tx2"/>
                </a:solidFill>
                <a:latin typeface="Arial Black" panose="020B0A04020102020204" pitchFamily="34" charset="0"/>
              </a:rPr>
              <a:t>Materials and Methods –</a:t>
            </a:r>
          </a:p>
          <a:p>
            <a:pPr>
              <a:buNone/>
            </a:pPr>
            <a:r>
              <a:rPr lang="en-GB" sz="3200" b="1" noProof="0" dirty="0">
                <a:solidFill>
                  <a:schemeClr val="tx2"/>
                </a:solidFill>
                <a:latin typeface="Arial Black" panose="020B0A04020102020204" pitchFamily="34" charset="0"/>
              </a:rPr>
              <a:t>Study Design</a:t>
            </a:r>
          </a:p>
        </p:txBody>
      </p:sp>
      <p:sp>
        <p:nvSpPr>
          <p:cNvPr id="5" name="CasellaDiTesto 4">
            <a:extLst>
              <a:ext uri="{FF2B5EF4-FFF2-40B4-BE49-F238E27FC236}">
                <a16:creationId xmlns:a16="http://schemas.microsoft.com/office/drawing/2014/main" id="{B1A25D4B-BEEF-F83F-9CFC-E49B93CFE946}"/>
              </a:ext>
            </a:extLst>
          </p:cNvPr>
          <p:cNvSpPr txBox="1"/>
          <p:nvPr/>
        </p:nvSpPr>
        <p:spPr>
          <a:xfrm>
            <a:off x="785131" y="4243525"/>
            <a:ext cx="5310868" cy="2215991"/>
          </a:xfrm>
          <a:prstGeom prst="rect">
            <a:avLst/>
          </a:prstGeom>
          <a:noFill/>
        </p:spPr>
        <p:txBody>
          <a:bodyPr wrap="square">
            <a:spAutoFit/>
          </a:bodyPr>
          <a:lstStyle/>
          <a:p>
            <a:pPr algn="ctr"/>
            <a:r>
              <a:rPr lang="en-US" sz="2200" dirty="0">
                <a:latin typeface="Arial Black" panose="020B0A04020102020204" pitchFamily="34" charset="0"/>
              </a:rPr>
              <a:t>Primary endpoints</a:t>
            </a:r>
          </a:p>
          <a:p>
            <a:endParaRPr lang="en-US" dirty="0"/>
          </a:p>
          <a:p>
            <a:endParaRPr lang="en-US" dirty="0"/>
          </a:p>
          <a:p>
            <a:endParaRPr lang="en-US" dirty="0"/>
          </a:p>
          <a:p>
            <a:r>
              <a:rPr lang="en-US" sz="2200" u="sng" dirty="0">
                <a:latin typeface="Arial" panose="020B0604020202020204" pitchFamily="34" charset="0"/>
                <a:cs typeface="Arial" panose="020B0604020202020204" pitchFamily="34" charset="0"/>
              </a:rPr>
              <a:t>Clinical response, steroid-free remission, and reduction of bowel urgency </a:t>
            </a:r>
          </a:p>
          <a:p>
            <a:endParaRPr lang="en-US" dirty="0"/>
          </a:p>
        </p:txBody>
      </p:sp>
      <p:sp>
        <p:nvSpPr>
          <p:cNvPr id="7" name="CasellaDiTesto 6">
            <a:extLst>
              <a:ext uri="{FF2B5EF4-FFF2-40B4-BE49-F238E27FC236}">
                <a16:creationId xmlns:a16="http://schemas.microsoft.com/office/drawing/2014/main" id="{523D7851-47BC-3DF3-97CD-EA16561B697D}"/>
              </a:ext>
            </a:extLst>
          </p:cNvPr>
          <p:cNvSpPr txBox="1"/>
          <p:nvPr/>
        </p:nvSpPr>
        <p:spPr>
          <a:xfrm>
            <a:off x="7607365" y="4243525"/>
            <a:ext cx="4187714" cy="1600438"/>
          </a:xfrm>
          <a:prstGeom prst="rect">
            <a:avLst/>
          </a:prstGeom>
          <a:noFill/>
        </p:spPr>
        <p:txBody>
          <a:bodyPr wrap="square">
            <a:spAutoFit/>
          </a:bodyPr>
          <a:lstStyle/>
          <a:p>
            <a:pPr algn="ctr"/>
            <a:r>
              <a:rPr lang="en-US" sz="2200" b="1" dirty="0">
                <a:latin typeface="Arial Black" panose="020B0A04020102020204" pitchFamily="34" charset="0"/>
                <a:cs typeface="Arial" panose="020B0604020202020204" pitchFamily="34" charset="0"/>
              </a:rPr>
              <a:t>The secondary endpoint </a:t>
            </a:r>
          </a:p>
          <a:p>
            <a:pPr algn="ctr"/>
            <a:endParaRPr lang="en-US" dirty="0"/>
          </a:p>
          <a:p>
            <a:pPr algn="ctr"/>
            <a:endParaRPr lang="en-US" dirty="0"/>
          </a:p>
          <a:p>
            <a:pPr algn="ctr"/>
            <a:endParaRPr lang="en-US" dirty="0"/>
          </a:p>
          <a:p>
            <a:pPr algn="ctr"/>
            <a:r>
              <a:rPr lang="en-US" sz="2200" u="sng" dirty="0">
                <a:latin typeface="Arial" panose="020B0604020202020204" pitchFamily="34" charset="0"/>
                <a:cs typeface="Arial" panose="020B0604020202020204" pitchFamily="34" charset="0"/>
              </a:rPr>
              <a:t>Need for prolonged induction</a:t>
            </a:r>
            <a:endParaRPr lang="it-IT" sz="2200" u="sng" dirty="0">
              <a:latin typeface="Arial" panose="020B0604020202020204" pitchFamily="34" charset="0"/>
              <a:cs typeface="Arial" panose="020B0604020202020204" pitchFamily="34" charset="0"/>
            </a:endParaRPr>
          </a:p>
        </p:txBody>
      </p:sp>
      <p:sp>
        <p:nvSpPr>
          <p:cNvPr id="4" name="Freccia in giù 3">
            <a:extLst>
              <a:ext uri="{FF2B5EF4-FFF2-40B4-BE49-F238E27FC236}">
                <a16:creationId xmlns:a16="http://schemas.microsoft.com/office/drawing/2014/main" id="{6B7195D4-BB5A-CCF1-45F9-39280C8B73C9}"/>
              </a:ext>
            </a:extLst>
          </p:cNvPr>
          <p:cNvSpPr/>
          <p:nvPr/>
        </p:nvSpPr>
        <p:spPr>
          <a:xfrm>
            <a:off x="3094877" y="4715900"/>
            <a:ext cx="345688" cy="6356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in giù 5">
            <a:extLst>
              <a:ext uri="{FF2B5EF4-FFF2-40B4-BE49-F238E27FC236}">
                <a16:creationId xmlns:a16="http://schemas.microsoft.com/office/drawing/2014/main" id="{CBD75D1B-7AB8-1A04-9B84-6AB302C06B7E}"/>
              </a:ext>
            </a:extLst>
          </p:cNvPr>
          <p:cNvSpPr/>
          <p:nvPr/>
        </p:nvSpPr>
        <p:spPr>
          <a:xfrm>
            <a:off x="9528378" y="4731561"/>
            <a:ext cx="345688" cy="6356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12516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DA2521A-1622-801D-A126-3FE56B6958E1}"/>
              </a:ext>
            </a:extLst>
          </p:cNvPr>
          <p:cNvSpPr txBox="1"/>
          <p:nvPr/>
        </p:nvSpPr>
        <p:spPr>
          <a:xfrm>
            <a:off x="0" y="2422577"/>
            <a:ext cx="12183899" cy="769441"/>
          </a:xfrm>
          <a:prstGeom prst="rect">
            <a:avLst/>
          </a:prstGeom>
          <a:noFill/>
        </p:spPr>
        <p:txBody>
          <a:bodyPr wrap="square">
            <a:spAutoFit/>
          </a:bodyPr>
          <a:lstStyle/>
          <a:p>
            <a:pPr marL="742950" lvl="1" indent="-285750">
              <a:buFont typeface="Wingdings" panose="05000000000000000000" pitchFamily="2" charset="2"/>
              <a:buChar char="v"/>
            </a:pPr>
            <a:r>
              <a:rPr lang="en-GB" sz="2200" b="1" dirty="0">
                <a:latin typeface="Arial" panose="020B0604020202020204" pitchFamily="34" charset="0"/>
                <a:cs typeface="Arial" panose="020B0604020202020204" pitchFamily="34" charset="0"/>
              </a:rPr>
              <a:t>Assessments:</a:t>
            </a:r>
            <a:r>
              <a:rPr lang="en-GB" sz="2200" dirty="0">
                <a:latin typeface="Arial" panose="020B0604020202020204" pitchFamily="34" charset="0"/>
                <a:cs typeface="Arial" panose="020B0604020202020204" pitchFamily="34" charset="0"/>
              </a:rPr>
              <a:t> Clinical activity (</a:t>
            </a:r>
            <a:r>
              <a:rPr lang="en-GB" sz="2200" dirty="0" err="1">
                <a:latin typeface="Arial" panose="020B0604020202020204" pitchFamily="34" charset="0"/>
                <a:cs typeface="Arial" panose="020B0604020202020204" pitchFamily="34" charset="0"/>
              </a:rPr>
              <a:t>pMS</a:t>
            </a:r>
            <a:r>
              <a:rPr lang="en-GB" sz="2200" dirty="0">
                <a:latin typeface="Arial" panose="020B0604020202020204" pitchFamily="34" charset="0"/>
                <a:cs typeface="Arial" panose="020B0604020202020204" pitchFamily="34" charset="0"/>
              </a:rPr>
              <a:t>) and Bowel Urgency (UNRS) evaluated at Baseline, Week 12, and Week 24</a:t>
            </a:r>
          </a:p>
        </p:txBody>
      </p:sp>
      <p:sp>
        <p:nvSpPr>
          <p:cNvPr id="4" name="CasellaDiTesto 3">
            <a:extLst>
              <a:ext uri="{FF2B5EF4-FFF2-40B4-BE49-F238E27FC236}">
                <a16:creationId xmlns:a16="http://schemas.microsoft.com/office/drawing/2014/main" id="{67EAC575-5508-510D-BAD2-CC9C88BBD4F5}"/>
              </a:ext>
            </a:extLst>
          </p:cNvPr>
          <p:cNvSpPr txBox="1"/>
          <p:nvPr/>
        </p:nvSpPr>
        <p:spPr>
          <a:xfrm>
            <a:off x="0" y="1393828"/>
            <a:ext cx="12192000" cy="584775"/>
          </a:xfrm>
          <a:prstGeom prst="rect">
            <a:avLst/>
          </a:prstGeom>
          <a:noFill/>
        </p:spPr>
        <p:txBody>
          <a:bodyPr wrap="square">
            <a:spAutoFit/>
          </a:bodyPr>
          <a:lstStyle/>
          <a:p>
            <a:pPr algn="ctr"/>
            <a:r>
              <a:rPr lang="en-US" sz="3200" dirty="0">
                <a:solidFill>
                  <a:schemeClr val="tx2"/>
                </a:solidFill>
                <a:latin typeface="Arial Black" panose="020B0A04020102020204" pitchFamily="34" charset="0"/>
              </a:rPr>
              <a:t>Materials and Methods - Treatment Protocol</a:t>
            </a:r>
          </a:p>
        </p:txBody>
      </p:sp>
      <p:pic>
        <p:nvPicPr>
          <p:cNvPr id="5" name="Immagine 4">
            <a:extLst>
              <a:ext uri="{FF2B5EF4-FFF2-40B4-BE49-F238E27FC236}">
                <a16:creationId xmlns:a16="http://schemas.microsoft.com/office/drawing/2014/main" id="{75666D59-69DA-73E6-3B8A-91BCCF2EF93E}"/>
              </a:ext>
            </a:extLst>
          </p:cNvPr>
          <p:cNvPicPr>
            <a:picLocks noChangeAspect="1"/>
          </p:cNvPicPr>
          <p:nvPr/>
        </p:nvPicPr>
        <p:blipFill>
          <a:blip r:embed="rId3"/>
          <a:srcRect l="4084" t="27479" r="3658" b="24259"/>
          <a:stretch>
            <a:fillRect/>
          </a:stretch>
        </p:blipFill>
        <p:spPr>
          <a:xfrm>
            <a:off x="902842" y="4016522"/>
            <a:ext cx="9010921" cy="2651495"/>
          </a:xfrm>
          <a:prstGeom prst="rect">
            <a:avLst/>
          </a:prstGeom>
        </p:spPr>
      </p:pic>
      <p:sp>
        <p:nvSpPr>
          <p:cNvPr id="7" name="CasellaDiTesto 6">
            <a:extLst>
              <a:ext uri="{FF2B5EF4-FFF2-40B4-BE49-F238E27FC236}">
                <a16:creationId xmlns:a16="http://schemas.microsoft.com/office/drawing/2014/main" id="{BB13063D-C845-4AC6-5799-F8ED68CFD7B5}"/>
              </a:ext>
            </a:extLst>
          </p:cNvPr>
          <p:cNvSpPr txBox="1"/>
          <p:nvPr/>
        </p:nvSpPr>
        <p:spPr>
          <a:xfrm>
            <a:off x="1293135" y="4313348"/>
            <a:ext cx="3140768" cy="430887"/>
          </a:xfrm>
          <a:prstGeom prst="rect">
            <a:avLst/>
          </a:prstGeom>
          <a:noFill/>
        </p:spPr>
        <p:txBody>
          <a:bodyPr wrap="square">
            <a:spAutoFit/>
          </a:bodyPr>
          <a:lstStyle/>
          <a:p>
            <a:pPr algn="ctr"/>
            <a:r>
              <a:rPr lang="en-GB" sz="2200" b="1" noProof="0" dirty="0">
                <a:latin typeface="Arial" panose="020B0604020202020204" pitchFamily="34" charset="0"/>
                <a:cs typeface="Arial" panose="020B0604020202020204" pitchFamily="34" charset="0"/>
              </a:rPr>
              <a:t>Standard Induction</a:t>
            </a:r>
            <a:endParaRPr lang="it-IT" sz="2200" dirty="0"/>
          </a:p>
        </p:txBody>
      </p:sp>
      <p:sp>
        <p:nvSpPr>
          <p:cNvPr id="9" name="CasellaDiTesto 8">
            <a:extLst>
              <a:ext uri="{FF2B5EF4-FFF2-40B4-BE49-F238E27FC236}">
                <a16:creationId xmlns:a16="http://schemas.microsoft.com/office/drawing/2014/main" id="{B7CD2786-4E30-6566-BAD4-59CF69CFEC03}"/>
              </a:ext>
            </a:extLst>
          </p:cNvPr>
          <p:cNvSpPr txBox="1"/>
          <p:nvPr/>
        </p:nvSpPr>
        <p:spPr>
          <a:xfrm>
            <a:off x="10298558" y="5586091"/>
            <a:ext cx="1981199" cy="769441"/>
          </a:xfrm>
          <a:prstGeom prst="rect">
            <a:avLst/>
          </a:prstGeom>
          <a:noFill/>
        </p:spPr>
        <p:txBody>
          <a:bodyPr wrap="square">
            <a:spAutoFit/>
          </a:bodyPr>
          <a:lstStyle/>
          <a:p>
            <a:r>
              <a:rPr lang="en-GB" sz="2200" b="1" noProof="0" dirty="0">
                <a:latin typeface="Arial" panose="020B0604020202020204" pitchFamily="34" charset="0"/>
                <a:cs typeface="Arial" panose="020B0604020202020204" pitchFamily="34" charset="0"/>
              </a:rPr>
              <a:t>Extended Induction</a:t>
            </a:r>
            <a:endParaRPr lang="it-IT" sz="2200" dirty="0"/>
          </a:p>
        </p:txBody>
      </p:sp>
      <p:sp>
        <p:nvSpPr>
          <p:cNvPr id="11" name="CasellaDiTesto 10">
            <a:extLst>
              <a:ext uri="{FF2B5EF4-FFF2-40B4-BE49-F238E27FC236}">
                <a16:creationId xmlns:a16="http://schemas.microsoft.com/office/drawing/2014/main" id="{7DF49CE8-35A5-5F9C-0291-FC508A9DF07A}"/>
              </a:ext>
            </a:extLst>
          </p:cNvPr>
          <p:cNvSpPr txBox="1"/>
          <p:nvPr/>
        </p:nvSpPr>
        <p:spPr>
          <a:xfrm>
            <a:off x="10082810" y="4313348"/>
            <a:ext cx="1981199" cy="430887"/>
          </a:xfrm>
          <a:prstGeom prst="rect">
            <a:avLst/>
          </a:prstGeom>
          <a:noFill/>
        </p:spPr>
        <p:txBody>
          <a:bodyPr wrap="square">
            <a:spAutoFit/>
          </a:bodyPr>
          <a:lstStyle/>
          <a:p>
            <a:r>
              <a:rPr lang="en-GB" sz="2200" b="1" noProof="0" dirty="0">
                <a:latin typeface="Arial" panose="020B0604020202020204" pitchFamily="34" charset="0"/>
                <a:cs typeface="Arial" panose="020B0604020202020204" pitchFamily="34" charset="0"/>
              </a:rPr>
              <a:t>Maintenance</a:t>
            </a:r>
            <a:endParaRPr lang="it-IT" sz="2200" dirty="0"/>
          </a:p>
        </p:txBody>
      </p:sp>
      <p:cxnSp>
        <p:nvCxnSpPr>
          <p:cNvPr id="15" name="Connettore diritto 14">
            <a:extLst>
              <a:ext uri="{FF2B5EF4-FFF2-40B4-BE49-F238E27FC236}">
                <a16:creationId xmlns:a16="http://schemas.microsoft.com/office/drawing/2014/main" id="{635F16F5-94FE-D585-C39B-6A3495FC886E}"/>
              </a:ext>
            </a:extLst>
          </p:cNvPr>
          <p:cNvCxnSpPr>
            <a:cxnSpLocks/>
          </p:cNvCxnSpPr>
          <p:nvPr/>
        </p:nvCxnSpPr>
        <p:spPr>
          <a:xfrm flipV="1">
            <a:off x="913993" y="5265044"/>
            <a:ext cx="3959090" cy="1"/>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Connettore diritto 16">
            <a:extLst>
              <a:ext uri="{FF2B5EF4-FFF2-40B4-BE49-F238E27FC236}">
                <a16:creationId xmlns:a16="http://schemas.microsoft.com/office/drawing/2014/main" id="{552BBD66-1EAF-1ADC-C73A-ED814AAE571A}"/>
              </a:ext>
            </a:extLst>
          </p:cNvPr>
          <p:cNvCxnSpPr/>
          <p:nvPr/>
        </p:nvCxnSpPr>
        <p:spPr>
          <a:xfrm flipV="1">
            <a:off x="4873083" y="4528791"/>
            <a:ext cx="301083" cy="736253"/>
          </a:xfrm>
          <a:prstGeom prst="line">
            <a:avLst/>
          </a:prstGeom>
        </p:spPr>
        <p:style>
          <a:lnRef idx="2">
            <a:schemeClr val="dk1"/>
          </a:lnRef>
          <a:fillRef idx="0">
            <a:schemeClr val="dk1"/>
          </a:fillRef>
          <a:effectRef idx="1">
            <a:schemeClr val="dk1"/>
          </a:effectRef>
          <a:fontRef idx="minor">
            <a:schemeClr val="tx1"/>
          </a:fontRef>
        </p:style>
      </p:cxnSp>
      <p:cxnSp>
        <p:nvCxnSpPr>
          <p:cNvPr id="19" name="Connettore diritto 18">
            <a:extLst>
              <a:ext uri="{FF2B5EF4-FFF2-40B4-BE49-F238E27FC236}">
                <a16:creationId xmlns:a16="http://schemas.microsoft.com/office/drawing/2014/main" id="{89D3BD7F-0BB1-6D56-29F9-ADC73AABE97F}"/>
              </a:ext>
            </a:extLst>
          </p:cNvPr>
          <p:cNvCxnSpPr/>
          <p:nvPr/>
        </p:nvCxnSpPr>
        <p:spPr>
          <a:xfrm>
            <a:off x="4873083" y="5265044"/>
            <a:ext cx="289932" cy="705767"/>
          </a:xfrm>
          <a:prstGeom prst="line">
            <a:avLst/>
          </a:prstGeom>
        </p:spPr>
        <p:style>
          <a:lnRef idx="2">
            <a:schemeClr val="dk1"/>
          </a:lnRef>
          <a:fillRef idx="0">
            <a:schemeClr val="dk1"/>
          </a:fillRef>
          <a:effectRef idx="1">
            <a:schemeClr val="dk1"/>
          </a:effectRef>
          <a:fontRef idx="minor">
            <a:schemeClr val="tx1"/>
          </a:fontRef>
        </p:style>
      </p:cxnSp>
      <p:cxnSp>
        <p:nvCxnSpPr>
          <p:cNvPr id="21" name="Connettore diritto 20">
            <a:extLst>
              <a:ext uri="{FF2B5EF4-FFF2-40B4-BE49-F238E27FC236}">
                <a16:creationId xmlns:a16="http://schemas.microsoft.com/office/drawing/2014/main" id="{88186C59-5F24-E2B1-BACE-106ADC8B0138}"/>
              </a:ext>
            </a:extLst>
          </p:cNvPr>
          <p:cNvCxnSpPr/>
          <p:nvPr/>
        </p:nvCxnSpPr>
        <p:spPr>
          <a:xfrm>
            <a:off x="5174166" y="4528791"/>
            <a:ext cx="46835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Connettore diritto 22">
            <a:extLst>
              <a:ext uri="{FF2B5EF4-FFF2-40B4-BE49-F238E27FC236}">
                <a16:creationId xmlns:a16="http://schemas.microsoft.com/office/drawing/2014/main" id="{B3243D41-8DEC-748C-99F0-A13EA9A90775}"/>
              </a:ext>
            </a:extLst>
          </p:cNvPr>
          <p:cNvCxnSpPr/>
          <p:nvPr/>
        </p:nvCxnSpPr>
        <p:spPr>
          <a:xfrm>
            <a:off x="5163015" y="5970811"/>
            <a:ext cx="466120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05551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DBD12966-D78B-81E3-5295-0D760A97CA92}"/>
              </a:ext>
            </a:extLst>
          </p:cNvPr>
          <p:cNvGraphicFramePr>
            <a:graphicFrameLocks noGrp="1"/>
          </p:cNvGraphicFramePr>
          <p:nvPr>
            <p:extLst>
              <p:ext uri="{D42A27DB-BD31-4B8C-83A1-F6EECF244321}">
                <p14:modId xmlns:p14="http://schemas.microsoft.com/office/powerpoint/2010/main" val="1700403532"/>
              </p:ext>
            </p:extLst>
          </p:nvPr>
        </p:nvGraphicFramePr>
        <p:xfrm>
          <a:off x="5993076" y="2391688"/>
          <a:ext cx="6094268" cy="3897603"/>
        </p:xfrm>
        <a:graphic>
          <a:graphicData uri="http://schemas.openxmlformats.org/drawingml/2006/table">
            <a:tbl>
              <a:tblPr bandRow="1">
                <a:tableStyleId>{5C22544A-7EE6-4342-B048-85BDC9FD1C3A}</a:tableStyleId>
              </a:tblPr>
              <a:tblGrid>
                <a:gridCol w="4061569">
                  <a:extLst>
                    <a:ext uri="{9D8B030D-6E8A-4147-A177-3AD203B41FA5}">
                      <a16:colId xmlns:a16="http://schemas.microsoft.com/office/drawing/2014/main" val="467337667"/>
                    </a:ext>
                  </a:extLst>
                </a:gridCol>
                <a:gridCol w="2032699">
                  <a:extLst>
                    <a:ext uri="{9D8B030D-6E8A-4147-A177-3AD203B41FA5}">
                      <a16:colId xmlns:a16="http://schemas.microsoft.com/office/drawing/2014/main" val="4009913967"/>
                    </a:ext>
                  </a:extLst>
                </a:gridCol>
              </a:tblGrid>
              <a:tr h="3425743">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Previous biologics;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   Anti-TNFs;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   </a:t>
                      </a:r>
                      <a:r>
                        <a:rPr lang="pt-BR" sz="1400" dirty="0">
                          <a:effectLst/>
                          <a:latin typeface="Arial" panose="020B0604020202020204" pitchFamily="34" charset="0"/>
                          <a:cs typeface="Arial" panose="020B0604020202020204" pitchFamily="34" charset="0"/>
                        </a:rPr>
                        <a:t>Vedolizumab;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pt-BR" sz="1400" dirty="0">
                          <a:effectLst/>
                          <a:latin typeface="Arial" panose="020B0604020202020204" pitchFamily="34" charset="0"/>
                          <a:cs typeface="Arial" panose="020B0604020202020204" pitchFamily="34" charset="0"/>
                        </a:rPr>
                        <a:t>   Ustekinumab;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pt-BR" sz="1400" dirty="0">
                          <a:effectLst/>
                          <a:latin typeface="Arial" panose="020B0604020202020204" pitchFamily="34" charset="0"/>
                          <a:cs typeface="Arial" panose="020B0604020202020204" pitchFamily="34" charset="0"/>
                        </a:rPr>
                        <a:t>   Anti-JAKs;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Failure to 1 advanced therapy n(%)</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Failure to 2 advanced therapy n(%)</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Failure to 3 advanced therapy n(%)</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104 (99)</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88 (84)</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46 (44)</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36 (34)</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41 (39)</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26 (25)</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dirty="0">
                          <a:effectLst/>
                          <a:latin typeface="Arial" panose="020B0604020202020204" pitchFamily="34" charset="0"/>
                          <a:cs typeface="Arial" panose="020B0604020202020204" pitchFamily="34" charset="0"/>
                        </a:rPr>
                        <a:t>30 (28)</a:t>
                      </a:r>
                      <a:endParaRPr lang="it-IT" sz="1400" dirty="0">
                        <a:effectLst/>
                        <a:latin typeface="Arial" panose="020B0604020202020204" pitchFamily="34" charset="0"/>
                        <a:cs typeface="Arial" panose="020B0604020202020204" pitchFamily="34" charset="0"/>
                      </a:endParaRPr>
                    </a:p>
                    <a:p>
                      <a:pPr algn="ctr">
                        <a:lnSpc>
                          <a:spcPct val="107000"/>
                        </a:lnSpc>
                        <a:spcBef>
                          <a:spcPts val="240"/>
                        </a:spcBef>
                        <a:spcAft>
                          <a:spcPts val="800"/>
                        </a:spcAft>
                        <a:buNone/>
                      </a:pPr>
                      <a:r>
                        <a:rPr lang="en-GB" sz="1400" b="1" dirty="0">
                          <a:effectLst/>
                          <a:latin typeface="Arial" panose="020B0604020202020204" pitchFamily="34" charset="0"/>
                          <a:cs typeface="Arial" panose="020B0604020202020204" pitchFamily="34" charset="0"/>
                        </a:rPr>
                        <a:t>48 (46)</a:t>
                      </a:r>
                      <a:endParaRPr lang="it-IT" sz="1400" b="1"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3647128211"/>
                  </a:ext>
                </a:extLst>
              </a:tr>
              <a:tr h="235930">
                <a:tc>
                  <a:txBody>
                    <a:bodyPr/>
                    <a:lstStyle/>
                    <a:p>
                      <a:pPr algn="l">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Extended </a:t>
                      </a:r>
                      <a:r>
                        <a:rPr lang="it-IT" sz="1400" dirty="0" err="1">
                          <a:effectLst/>
                          <a:latin typeface="Arial" panose="020B0604020202020204" pitchFamily="34" charset="0"/>
                          <a:cs typeface="Arial" panose="020B0604020202020204" pitchFamily="34" charset="0"/>
                        </a:rPr>
                        <a:t>induction</a:t>
                      </a:r>
                      <a:r>
                        <a:rPr lang="it-IT" sz="1400" dirty="0">
                          <a:effectLst/>
                          <a:latin typeface="Arial" panose="020B0604020202020204" pitchFamily="34" charset="0"/>
                          <a:cs typeface="Arial" panose="020B0604020202020204" pitchFamily="34" charset="0"/>
                        </a:rPr>
                        <a:t>; n(%)</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a:effectLst/>
                          <a:latin typeface="Arial" panose="020B0604020202020204" pitchFamily="34" charset="0"/>
                          <a:cs typeface="Arial" panose="020B0604020202020204" pitchFamily="34" charset="0"/>
                        </a:rPr>
                        <a:t>57 (54)</a:t>
                      </a:r>
                      <a:endParaRPr lang="it-IT" sz="140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2422466653"/>
                  </a:ext>
                </a:extLst>
              </a:tr>
              <a:tr h="235930">
                <a:tc>
                  <a:txBody>
                    <a:bodyPr/>
                    <a:lstStyle/>
                    <a:p>
                      <a:pPr algn="l">
                        <a:lnSpc>
                          <a:spcPct val="107000"/>
                        </a:lnSpc>
                        <a:spcBef>
                          <a:spcPts val="240"/>
                        </a:spcBef>
                        <a:spcAft>
                          <a:spcPts val="800"/>
                        </a:spcAft>
                        <a:buNone/>
                      </a:pPr>
                      <a:r>
                        <a:rPr lang="it-IT" sz="1400" dirty="0" err="1">
                          <a:effectLst/>
                          <a:latin typeface="Arial" panose="020B0604020202020204" pitchFamily="34" charset="0"/>
                          <a:cs typeface="Arial" panose="020B0604020202020204" pitchFamily="34" charset="0"/>
                        </a:rPr>
                        <a:t>EIMs</a:t>
                      </a:r>
                      <a:r>
                        <a:rPr lang="it-IT" sz="1400" dirty="0">
                          <a:effectLst/>
                          <a:latin typeface="Arial" panose="020B0604020202020204" pitchFamily="34" charset="0"/>
                          <a:cs typeface="Arial" panose="020B0604020202020204" pitchFamily="34" charset="0"/>
                        </a:rPr>
                        <a:t>; n(%)</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16 (15)</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4238388314"/>
                  </a:ext>
                </a:extLst>
              </a:tr>
            </a:tbl>
          </a:graphicData>
        </a:graphic>
      </p:graphicFrame>
      <p:sp>
        <p:nvSpPr>
          <p:cNvPr id="5" name="CasellaDiTesto 4">
            <a:extLst>
              <a:ext uri="{FF2B5EF4-FFF2-40B4-BE49-F238E27FC236}">
                <a16:creationId xmlns:a16="http://schemas.microsoft.com/office/drawing/2014/main" id="{9152FD34-97E5-9BA5-BD43-ECCCDD4EE9CB}"/>
              </a:ext>
            </a:extLst>
          </p:cNvPr>
          <p:cNvSpPr txBox="1"/>
          <p:nvPr/>
        </p:nvSpPr>
        <p:spPr>
          <a:xfrm>
            <a:off x="0" y="1335420"/>
            <a:ext cx="10229642" cy="800219"/>
          </a:xfrm>
          <a:prstGeom prst="rect">
            <a:avLst/>
          </a:prstGeom>
          <a:noFill/>
        </p:spPr>
        <p:txBody>
          <a:bodyPr wrap="square">
            <a:spAutoFit/>
          </a:bodyPr>
          <a:lstStyle/>
          <a:p>
            <a:pPr algn="ctr"/>
            <a:r>
              <a:rPr lang="en-US" sz="2800" dirty="0">
                <a:solidFill>
                  <a:schemeClr val="tx2"/>
                </a:solidFill>
                <a:latin typeface="Arial Black" panose="020B0A04020102020204" pitchFamily="34" charset="0"/>
              </a:rPr>
              <a:t>Results - </a:t>
            </a:r>
            <a:r>
              <a:rPr lang="en-GB" sz="2800" b="1" dirty="0">
                <a:latin typeface="Arial Black" panose="020B0A04020102020204" pitchFamily="34" charset="0"/>
              </a:rPr>
              <a:t>Patients and baseline characteristics</a:t>
            </a:r>
            <a:endParaRPr lang="it-IT" sz="2800" dirty="0">
              <a:latin typeface="Arial Black" panose="020B0A04020102020204" pitchFamily="34" charset="0"/>
            </a:endParaRPr>
          </a:p>
          <a:p>
            <a:pPr algn="ctr"/>
            <a:endParaRPr lang="en-US" sz="1800" dirty="0">
              <a:solidFill>
                <a:schemeClr val="tx2"/>
              </a:solidFill>
              <a:latin typeface="Arial Black" panose="020B0A04020102020204" pitchFamily="34" charset="0"/>
            </a:endParaRPr>
          </a:p>
        </p:txBody>
      </p:sp>
      <p:graphicFrame>
        <p:nvGraphicFramePr>
          <p:cNvPr id="3" name="Tabella 2">
            <a:extLst>
              <a:ext uri="{FF2B5EF4-FFF2-40B4-BE49-F238E27FC236}">
                <a16:creationId xmlns:a16="http://schemas.microsoft.com/office/drawing/2014/main" id="{F52846C5-601A-4ED2-03CB-E1EB5CAB9425}"/>
              </a:ext>
            </a:extLst>
          </p:cNvPr>
          <p:cNvGraphicFramePr>
            <a:graphicFrameLocks noGrp="1"/>
          </p:cNvGraphicFramePr>
          <p:nvPr>
            <p:extLst>
              <p:ext uri="{D42A27DB-BD31-4B8C-83A1-F6EECF244321}">
                <p14:modId xmlns:p14="http://schemas.microsoft.com/office/powerpoint/2010/main" val="846122437"/>
              </p:ext>
            </p:extLst>
          </p:nvPr>
        </p:nvGraphicFramePr>
        <p:xfrm>
          <a:off x="408186" y="2197195"/>
          <a:ext cx="5584890" cy="4471234"/>
        </p:xfrm>
        <a:graphic>
          <a:graphicData uri="http://schemas.openxmlformats.org/drawingml/2006/table">
            <a:tbl>
              <a:tblPr bandRow="1">
                <a:tableStyleId>{5C22544A-7EE6-4342-B048-85BDC9FD1C3A}</a:tableStyleId>
              </a:tblPr>
              <a:tblGrid>
                <a:gridCol w="3722090">
                  <a:extLst>
                    <a:ext uri="{9D8B030D-6E8A-4147-A177-3AD203B41FA5}">
                      <a16:colId xmlns:a16="http://schemas.microsoft.com/office/drawing/2014/main" val="467337667"/>
                    </a:ext>
                  </a:extLst>
                </a:gridCol>
                <a:gridCol w="1862800">
                  <a:extLst>
                    <a:ext uri="{9D8B030D-6E8A-4147-A177-3AD203B41FA5}">
                      <a16:colId xmlns:a16="http://schemas.microsoft.com/office/drawing/2014/main" val="4009913967"/>
                    </a:ext>
                  </a:extLst>
                </a:gridCol>
              </a:tblGrid>
              <a:tr h="224843">
                <a:tc>
                  <a:txBody>
                    <a:bodyPr/>
                    <a:lstStyle/>
                    <a:p>
                      <a:pPr algn="l">
                        <a:lnSpc>
                          <a:spcPct val="107000"/>
                        </a:lnSpc>
                        <a:spcBef>
                          <a:spcPts val="240"/>
                        </a:spcBef>
                        <a:spcAft>
                          <a:spcPts val="800"/>
                        </a:spcAft>
                        <a:buNone/>
                      </a:pPr>
                      <a:r>
                        <a:rPr lang="it-IT" sz="1400">
                          <a:effectLst/>
                          <a:latin typeface="Arial" panose="020B0604020202020204" pitchFamily="34" charset="0"/>
                          <a:cs typeface="Arial" panose="020B0604020202020204" pitchFamily="34" charset="0"/>
                        </a:rPr>
                        <a:t> </a:t>
                      </a:r>
                      <a:endParaRPr lang="it-IT" sz="140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b="1" dirty="0">
                          <a:effectLst/>
                          <a:latin typeface="Arial" panose="020B0604020202020204" pitchFamily="34" charset="0"/>
                          <a:cs typeface="Arial" panose="020B0604020202020204" pitchFamily="34" charset="0"/>
                        </a:rPr>
                        <a:t>N = 105</a:t>
                      </a:r>
                      <a:endParaRPr lang="it-IT" sz="1400" b="1"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2802782761"/>
                  </a:ext>
                </a:extLst>
              </a:tr>
              <a:tr h="224843">
                <a:tc>
                  <a:txBody>
                    <a:bodyPr/>
                    <a:lstStyle/>
                    <a:p>
                      <a:pPr algn="l">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Gender (</a:t>
                      </a:r>
                      <a:r>
                        <a:rPr lang="it-IT" sz="1400" dirty="0" err="1">
                          <a:effectLst/>
                          <a:latin typeface="Arial" panose="020B0604020202020204" pitchFamily="34" charset="0"/>
                          <a:cs typeface="Arial" panose="020B0604020202020204" pitchFamily="34" charset="0"/>
                        </a:rPr>
                        <a:t>female</a:t>
                      </a:r>
                      <a:r>
                        <a:rPr lang="it-IT" sz="1400" dirty="0">
                          <a:effectLst/>
                          <a:latin typeface="Arial" panose="020B0604020202020204" pitchFamily="34" charset="0"/>
                          <a:cs typeface="Arial" panose="020B0604020202020204" pitchFamily="34" charset="0"/>
                        </a:rPr>
                        <a:t>); n (%)</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a:effectLst/>
                          <a:latin typeface="Arial" panose="020B0604020202020204" pitchFamily="34" charset="0"/>
                          <a:cs typeface="Arial" panose="020B0604020202020204" pitchFamily="34" charset="0"/>
                        </a:rPr>
                        <a:t>45 (43)</a:t>
                      </a:r>
                      <a:endParaRPr lang="it-IT" sz="140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3757657041"/>
                  </a:ext>
                </a:extLst>
              </a:tr>
              <a:tr h="224843">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Age (yrs) mean ± SD </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a:effectLst/>
                          <a:latin typeface="Arial" panose="020B0604020202020204" pitchFamily="34" charset="0"/>
                          <a:cs typeface="Arial" panose="020B0604020202020204" pitchFamily="34" charset="0"/>
                        </a:rPr>
                        <a:t>51 ±16</a:t>
                      </a:r>
                      <a:endParaRPr lang="it-IT" sz="140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1826695609"/>
                  </a:ext>
                </a:extLst>
              </a:tr>
              <a:tr h="622128">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Active smokers;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Ex smokers; n (%)</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8 (8)</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28 (27)</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3054775961"/>
                  </a:ext>
                </a:extLst>
              </a:tr>
              <a:tr h="224843">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IBD duration (yrs); median (range)</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9 (1-45)</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180726404"/>
                  </a:ext>
                </a:extLst>
              </a:tr>
              <a:tr h="1356815">
                <a:tc>
                  <a:txBody>
                    <a:bodyPr/>
                    <a:lstStyle/>
                    <a:p>
                      <a:pPr algn="l">
                        <a:lnSpc>
                          <a:spcPct val="107000"/>
                        </a:lnSpc>
                        <a:spcBef>
                          <a:spcPts val="240"/>
                        </a:spcBef>
                        <a:spcAft>
                          <a:spcPts val="800"/>
                        </a:spcAft>
                        <a:buNone/>
                      </a:pPr>
                      <a:r>
                        <a:rPr lang="pt-BR" sz="1400" dirty="0">
                          <a:effectLst/>
                          <a:latin typeface="Arial" panose="020B0604020202020204" pitchFamily="34" charset="0"/>
                          <a:cs typeface="Arial" panose="020B0604020202020204" pitchFamily="34" charset="0"/>
                        </a:rPr>
                        <a:t>Montreal UC;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pt-BR" sz="1400" dirty="0">
                          <a:effectLst/>
                          <a:latin typeface="Arial" panose="020B0604020202020204" pitchFamily="34" charset="0"/>
                          <a:cs typeface="Arial" panose="020B0604020202020204" pitchFamily="34" charset="0"/>
                        </a:rPr>
                        <a:t>   E1;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pt-BR" sz="1400" dirty="0">
                          <a:effectLst/>
                          <a:latin typeface="Arial" panose="020B0604020202020204" pitchFamily="34" charset="0"/>
                          <a:cs typeface="Arial" panose="020B0604020202020204" pitchFamily="34" charset="0"/>
                        </a:rPr>
                        <a:t>   </a:t>
                      </a:r>
                      <a:r>
                        <a:rPr lang="it-IT" sz="1400" dirty="0">
                          <a:effectLst/>
                          <a:latin typeface="Arial" panose="020B0604020202020204" pitchFamily="34" charset="0"/>
                          <a:cs typeface="Arial" panose="020B0604020202020204" pitchFamily="34" charset="0"/>
                        </a:rPr>
                        <a:t>E2; n (%)</a:t>
                      </a:r>
                    </a:p>
                    <a:p>
                      <a:pPr algn="l">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   E3; n (%)</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 </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5 (5)</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60 (57)</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40 (38)</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976716256"/>
                  </a:ext>
                </a:extLst>
              </a:tr>
              <a:tr h="613428">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Partial Mayo score; median (range)</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CRP positive at baseline</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5 (0-9)</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40 (38)</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2224387827"/>
                  </a:ext>
                </a:extLst>
              </a:tr>
              <a:tr h="979491">
                <a:tc>
                  <a:txBody>
                    <a:bodyPr/>
                    <a:lstStyle/>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Steroids at baseline; n (%)</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Steroid dependency; n(%)</a:t>
                      </a:r>
                      <a:endParaRPr lang="it-IT" sz="1400" dirty="0">
                        <a:effectLst/>
                        <a:latin typeface="Arial" panose="020B0604020202020204" pitchFamily="34" charset="0"/>
                        <a:cs typeface="Arial" panose="020B0604020202020204" pitchFamily="34" charset="0"/>
                      </a:endParaRPr>
                    </a:p>
                    <a:p>
                      <a:pPr algn="l">
                        <a:lnSpc>
                          <a:spcPct val="107000"/>
                        </a:lnSpc>
                        <a:spcBef>
                          <a:spcPts val="240"/>
                        </a:spcBef>
                        <a:spcAft>
                          <a:spcPts val="800"/>
                        </a:spcAft>
                        <a:buNone/>
                      </a:pPr>
                      <a:r>
                        <a:rPr lang="en-US" sz="1400" dirty="0">
                          <a:effectLst/>
                          <a:latin typeface="Arial" panose="020B0604020202020204" pitchFamily="34" charset="0"/>
                          <a:cs typeface="Arial" panose="020B0604020202020204" pitchFamily="34" charset="0"/>
                        </a:rPr>
                        <a:t>Steroid resistance; n(%)</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tc>
                  <a:txBody>
                    <a:bodyPr/>
                    <a:lstStyle/>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56 (53)</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60 (57)</a:t>
                      </a:r>
                    </a:p>
                    <a:p>
                      <a:pPr algn="ctr">
                        <a:lnSpc>
                          <a:spcPct val="107000"/>
                        </a:lnSpc>
                        <a:spcBef>
                          <a:spcPts val="240"/>
                        </a:spcBef>
                        <a:spcAft>
                          <a:spcPts val="800"/>
                        </a:spcAft>
                        <a:buNone/>
                      </a:pPr>
                      <a:r>
                        <a:rPr lang="it-IT" sz="1400" dirty="0">
                          <a:effectLst/>
                          <a:latin typeface="Arial" panose="020B0604020202020204" pitchFamily="34" charset="0"/>
                          <a:cs typeface="Arial" panose="020B0604020202020204" pitchFamily="34" charset="0"/>
                        </a:rPr>
                        <a:t>5 (5)</a:t>
                      </a:r>
                      <a:endParaRPr lang="it-IT" sz="1400" dirty="0">
                        <a:effectLst/>
                        <a:latin typeface="Arial" panose="020B0604020202020204" pitchFamily="34" charset="0"/>
                        <a:ea typeface="Aptos" panose="020B0004020202020204" pitchFamily="34" charset="0"/>
                        <a:cs typeface="Arial" panose="020B0604020202020204" pitchFamily="34" charset="0"/>
                      </a:endParaRPr>
                    </a:p>
                  </a:txBody>
                  <a:tcPr marL="48285" marR="48285" marT="0" marB="0"/>
                </a:tc>
                <a:extLst>
                  <a:ext uri="{0D108BD9-81ED-4DB2-BD59-A6C34878D82A}">
                    <a16:rowId xmlns:a16="http://schemas.microsoft.com/office/drawing/2014/main" val="1134515760"/>
                  </a:ext>
                </a:extLst>
              </a:tr>
            </a:tbl>
          </a:graphicData>
        </a:graphic>
      </p:graphicFrame>
      <p:sp>
        <p:nvSpPr>
          <p:cNvPr id="4" name="Ovale 3">
            <a:extLst>
              <a:ext uri="{FF2B5EF4-FFF2-40B4-BE49-F238E27FC236}">
                <a16:creationId xmlns:a16="http://schemas.microsoft.com/office/drawing/2014/main" id="{D4C4EA0F-DF57-D5F6-79C1-274258EEA5AF}"/>
              </a:ext>
            </a:extLst>
          </p:cNvPr>
          <p:cNvSpPr/>
          <p:nvPr/>
        </p:nvSpPr>
        <p:spPr>
          <a:xfrm>
            <a:off x="4661210" y="2071227"/>
            <a:ext cx="769434" cy="3679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Ovale 5">
            <a:extLst>
              <a:ext uri="{FF2B5EF4-FFF2-40B4-BE49-F238E27FC236}">
                <a16:creationId xmlns:a16="http://schemas.microsoft.com/office/drawing/2014/main" id="{0B47048E-0088-CE39-EF10-7FB47AF92DF1}"/>
              </a:ext>
            </a:extLst>
          </p:cNvPr>
          <p:cNvSpPr/>
          <p:nvPr/>
        </p:nvSpPr>
        <p:spPr>
          <a:xfrm>
            <a:off x="4661210" y="5635900"/>
            <a:ext cx="769434" cy="3679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Ovale 6">
            <a:extLst>
              <a:ext uri="{FF2B5EF4-FFF2-40B4-BE49-F238E27FC236}">
                <a16:creationId xmlns:a16="http://schemas.microsoft.com/office/drawing/2014/main" id="{02D297B7-E503-5554-BE16-5C0CC441B47D}"/>
              </a:ext>
            </a:extLst>
          </p:cNvPr>
          <p:cNvSpPr/>
          <p:nvPr/>
        </p:nvSpPr>
        <p:spPr>
          <a:xfrm>
            <a:off x="10734909" y="2304133"/>
            <a:ext cx="687658" cy="3679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a:extLst>
              <a:ext uri="{FF2B5EF4-FFF2-40B4-BE49-F238E27FC236}">
                <a16:creationId xmlns:a16="http://schemas.microsoft.com/office/drawing/2014/main" id="{0B325568-34E2-900C-C735-BB1DF3DDE297}"/>
              </a:ext>
            </a:extLst>
          </p:cNvPr>
          <p:cNvSpPr/>
          <p:nvPr/>
        </p:nvSpPr>
        <p:spPr>
          <a:xfrm>
            <a:off x="10708888" y="4805002"/>
            <a:ext cx="769434" cy="3679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Ovale 8">
            <a:extLst>
              <a:ext uri="{FF2B5EF4-FFF2-40B4-BE49-F238E27FC236}">
                <a16:creationId xmlns:a16="http://schemas.microsoft.com/office/drawing/2014/main" id="{593B34FE-55A8-293F-1514-25FA99E6AA94}"/>
              </a:ext>
            </a:extLst>
          </p:cNvPr>
          <p:cNvSpPr/>
          <p:nvPr/>
        </p:nvSpPr>
        <p:spPr>
          <a:xfrm>
            <a:off x="4661210" y="3429000"/>
            <a:ext cx="769434" cy="3679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99193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3188DDC-C334-C803-1DD1-FD177CE8484E}"/>
              </a:ext>
            </a:extLst>
          </p:cNvPr>
          <p:cNvSpPr txBox="1"/>
          <p:nvPr/>
        </p:nvSpPr>
        <p:spPr>
          <a:xfrm>
            <a:off x="353787" y="1664456"/>
            <a:ext cx="5070764" cy="1754326"/>
          </a:xfrm>
          <a:prstGeom prst="rect">
            <a:avLst/>
          </a:prstGeom>
          <a:noFill/>
        </p:spPr>
        <p:txBody>
          <a:bodyPr wrap="square">
            <a:spAutoFit/>
          </a:bodyPr>
          <a:lstStyle/>
          <a:p>
            <a:pPr>
              <a:buNone/>
            </a:pPr>
            <a:r>
              <a:rPr lang="en-GB" b="1" dirty="0">
                <a:latin typeface="Arial" panose="020B0604020202020204" pitchFamily="34" charset="0"/>
                <a:cs typeface="Arial" panose="020B0604020202020204" pitchFamily="34" charset="0"/>
              </a:rPr>
              <a:t>Clinical Effectiveness</a:t>
            </a:r>
          </a:p>
          <a:p>
            <a:pPr marL="742950" lvl="1" indent="-285750">
              <a:buFont typeface="Wingdings" panose="05000000000000000000" pitchFamily="2" charset="2"/>
              <a:buChar char="v"/>
            </a:pPr>
            <a:r>
              <a:rPr lang="en-GB" b="1" noProof="0" dirty="0">
                <a:latin typeface="Arial" panose="020B0604020202020204" pitchFamily="34" charset="0"/>
                <a:cs typeface="Arial" panose="020B0604020202020204" pitchFamily="34" charset="0"/>
              </a:rPr>
              <a:t>Steroid-Free Remission (SFR):</a:t>
            </a:r>
            <a:endParaRPr lang="en-GB" noProof="0"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v"/>
            </a:pPr>
            <a:r>
              <a:rPr lang="en-GB" noProof="0" dirty="0">
                <a:latin typeface="Arial" panose="020B0604020202020204" pitchFamily="34" charset="0"/>
                <a:cs typeface="Arial" panose="020B0604020202020204" pitchFamily="34" charset="0"/>
              </a:rPr>
              <a:t>Week 12: </a:t>
            </a:r>
            <a:r>
              <a:rPr lang="en-GB" b="1" noProof="0" dirty="0">
                <a:latin typeface="Arial" panose="020B0604020202020204" pitchFamily="34" charset="0"/>
                <a:cs typeface="Arial" panose="020B0604020202020204" pitchFamily="34" charset="0"/>
              </a:rPr>
              <a:t>53%</a:t>
            </a:r>
            <a:endParaRPr lang="en-GB" noProof="0"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v"/>
            </a:pPr>
            <a:r>
              <a:rPr lang="en-GB" noProof="0" dirty="0">
                <a:latin typeface="Arial" panose="020B0604020202020204" pitchFamily="34" charset="0"/>
                <a:cs typeface="Arial" panose="020B0604020202020204" pitchFamily="34" charset="0"/>
              </a:rPr>
              <a:t>Week 24 (PP): </a:t>
            </a:r>
            <a:r>
              <a:rPr lang="en-GB" b="1" noProof="0" dirty="0">
                <a:latin typeface="Arial" panose="020B0604020202020204" pitchFamily="34" charset="0"/>
                <a:cs typeface="Arial" panose="020B0604020202020204" pitchFamily="34" charset="0"/>
              </a:rPr>
              <a:t>68%</a:t>
            </a:r>
            <a:endParaRPr lang="en-GB"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b="1" noProof="0" dirty="0" err="1">
                <a:latin typeface="Arial" panose="020B0604020202020204" pitchFamily="34" charset="0"/>
                <a:cs typeface="Arial" panose="020B0604020202020204" pitchFamily="34" charset="0"/>
              </a:rPr>
              <a:t>pMS</a:t>
            </a:r>
            <a:r>
              <a:rPr lang="en-GB" b="1" noProof="0" dirty="0">
                <a:latin typeface="Arial" panose="020B0604020202020204" pitchFamily="34" charset="0"/>
                <a:cs typeface="Arial" panose="020B0604020202020204" pitchFamily="34" charset="0"/>
              </a:rPr>
              <a:t> Reduction:</a:t>
            </a:r>
            <a:r>
              <a:rPr lang="en-GB" noProof="0" dirty="0">
                <a:latin typeface="Arial" panose="020B0604020202020204" pitchFamily="34" charset="0"/>
                <a:cs typeface="Arial" panose="020B0604020202020204" pitchFamily="34" charset="0"/>
              </a:rPr>
              <a:t> Significant drop from 5 (baseline) to 1 (W24), p &lt; 0.001</a:t>
            </a:r>
          </a:p>
        </p:txBody>
      </p:sp>
      <p:sp>
        <p:nvSpPr>
          <p:cNvPr id="4" name="CasellaDiTesto 3">
            <a:extLst>
              <a:ext uri="{FF2B5EF4-FFF2-40B4-BE49-F238E27FC236}">
                <a16:creationId xmlns:a16="http://schemas.microsoft.com/office/drawing/2014/main" id="{410363AC-0874-E3AA-554F-778461DEF4B5}"/>
              </a:ext>
            </a:extLst>
          </p:cNvPr>
          <p:cNvSpPr txBox="1"/>
          <p:nvPr/>
        </p:nvSpPr>
        <p:spPr>
          <a:xfrm>
            <a:off x="4667498" y="1208372"/>
            <a:ext cx="2857004" cy="584775"/>
          </a:xfrm>
          <a:prstGeom prst="rect">
            <a:avLst/>
          </a:prstGeom>
          <a:noFill/>
        </p:spPr>
        <p:txBody>
          <a:bodyPr wrap="square">
            <a:spAutoFit/>
          </a:bodyPr>
          <a:lstStyle/>
          <a:p>
            <a:pPr algn="ctr">
              <a:buNone/>
            </a:pPr>
            <a:r>
              <a:rPr lang="en-GB" sz="3200" b="1" noProof="0" dirty="0">
                <a:solidFill>
                  <a:schemeClr val="tx2"/>
                </a:solidFill>
                <a:latin typeface="Arial Black" panose="020B0A04020102020204" pitchFamily="34" charset="0"/>
              </a:rPr>
              <a:t>Results </a:t>
            </a:r>
          </a:p>
        </p:txBody>
      </p:sp>
      <p:graphicFrame>
        <p:nvGraphicFramePr>
          <p:cNvPr id="5" name="Grafico 4">
            <a:extLst>
              <a:ext uri="{FF2B5EF4-FFF2-40B4-BE49-F238E27FC236}">
                <a16:creationId xmlns:a16="http://schemas.microsoft.com/office/drawing/2014/main" id="{56A67564-1393-A789-2251-F23283A8AC63}"/>
              </a:ext>
            </a:extLst>
          </p:cNvPr>
          <p:cNvGraphicFramePr/>
          <p:nvPr>
            <p:extLst>
              <p:ext uri="{D42A27DB-BD31-4B8C-83A1-F6EECF244321}">
                <p14:modId xmlns:p14="http://schemas.microsoft.com/office/powerpoint/2010/main" val="1965820526"/>
              </p:ext>
            </p:extLst>
          </p:nvPr>
        </p:nvGraphicFramePr>
        <p:xfrm>
          <a:off x="2249424" y="3635298"/>
          <a:ext cx="6926415" cy="3222702"/>
        </p:xfrm>
        <a:graphic>
          <a:graphicData uri="http://schemas.openxmlformats.org/drawingml/2006/chart">
            <c:chart xmlns:c="http://schemas.openxmlformats.org/drawingml/2006/chart" xmlns:r="http://schemas.openxmlformats.org/officeDocument/2006/relationships" r:id="rId3"/>
          </a:graphicData>
        </a:graphic>
      </p:graphicFrame>
      <p:sp>
        <p:nvSpPr>
          <p:cNvPr id="8" name="CasellaDiTesto 7">
            <a:extLst>
              <a:ext uri="{FF2B5EF4-FFF2-40B4-BE49-F238E27FC236}">
                <a16:creationId xmlns:a16="http://schemas.microsoft.com/office/drawing/2014/main" id="{D3BB589D-ED70-F33B-5AE5-85E2185C5B0A}"/>
              </a:ext>
            </a:extLst>
          </p:cNvPr>
          <p:cNvSpPr txBox="1"/>
          <p:nvPr/>
        </p:nvSpPr>
        <p:spPr>
          <a:xfrm>
            <a:off x="5906429" y="1664456"/>
            <a:ext cx="5742213" cy="1754326"/>
          </a:xfrm>
          <a:prstGeom prst="rect">
            <a:avLst/>
          </a:prstGeom>
          <a:noFill/>
        </p:spPr>
        <p:txBody>
          <a:bodyPr wrap="square">
            <a:spAutoFit/>
          </a:bodyPr>
          <a:lstStyle/>
          <a:p>
            <a:pPr>
              <a:buNone/>
            </a:pPr>
            <a:endParaRPr lang="en-GB" b="1" noProof="0" dirty="0">
              <a:latin typeface="Arial" panose="020B0604020202020204" pitchFamily="34" charset="0"/>
              <a:cs typeface="Arial" panose="020B0604020202020204" pitchFamily="34" charset="0"/>
            </a:endParaRPr>
          </a:p>
          <a:p>
            <a:pPr marL="742950" lvl="1" indent="-285750">
              <a:buFont typeface="Wingdings" panose="05000000000000000000" pitchFamily="2" charset="2"/>
              <a:buChar char="v"/>
            </a:pPr>
            <a:r>
              <a:rPr lang="en-GB" b="1" noProof="0" dirty="0">
                <a:latin typeface="Arial" panose="020B0604020202020204" pitchFamily="34" charset="0"/>
                <a:cs typeface="Arial" panose="020B0604020202020204" pitchFamily="34" charset="0"/>
              </a:rPr>
              <a:t>Extended Induction Utilization:</a:t>
            </a:r>
            <a:r>
              <a:rPr lang="en-GB" noProof="0" dirty="0">
                <a:latin typeface="Arial" panose="020B0604020202020204" pitchFamily="34" charset="0"/>
                <a:cs typeface="Arial" panose="020B0604020202020204" pitchFamily="34" charset="0"/>
              </a:rPr>
              <a:t> 54% (n=57/105) of patients</a:t>
            </a:r>
          </a:p>
          <a:p>
            <a:pPr marL="742950" lvl="1" indent="-285750">
              <a:buFont typeface="Wingdings" panose="05000000000000000000" pitchFamily="2" charset="2"/>
              <a:buChar char="v"/>
            </a:pPr>
            <a:r>
              <a:rPr lang="en-GB" b="1" noProof="0" dirty="0">
                <a:latin typeface="Arial" panose="020B0604020202020204" pitchFamily="34" charset="0"/>
                <a:cs typeface="Arial" panose="020B0604020202020204" pitchFamily="34" charset="0"/>
              </a:rPr>
              <a:t>Success in "Late Responders":</a:t>
            </a:r>
            <a:r>
              <a:rPr lang="en-GB" noProof="0" dirty="0">
                <a:latin typeface="Arial" panose="020B0604020202020204" pitchFamily="34" charset="0"/>
                <a:cs typeface="Arial" panose="020B0604020202020204" pitchFamily="34" charset="0"/>
              </a:rPr>
              <a:t> 51% of patients in extended induction reached SFR at Week 24</a:t>
            </a:r>
          </a:p>
        </p:txBody>
      </p:sp>
    </p:spTree>
    <p:extLst>
      <p:ext uri="{BB962C8B-B14F-4D97-AF65-F5344CB8AC3E}">
        <p14:creationId xmlns:p14="http://schemas.microsoft.com/office/powerpoint/2010/main" val="4071704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EAE4A86-09FD-9FAF-846A-8A84009E6E8B}"/>
              </a:ext>
            </a:extLst>
          </p:cNvPr>
          <p:cNvSpPr txBox="1"/>
          <p:nvPr/>
        </p:nvSpPr>
        <p:spPr>
          <a:xfrm>
            <a:off x="0" y="2899544"/>
            <a:ext cx="3782450" cy="2062103"/>
          </a:xfrm>
          <a:prstGeom prst="rect">
            <a:avLst/>
          </a:prstGeom>
          <a:noFill/>
        </p:spPr>
        <p:txBody>
          <a:bodyPr wrap="square">
            <a:spAutoFit/>
          </a:bodyPr>
          <a:lstStyle/>
          <a:p>
            <a:pPr>
              <a:buNone/>
            </a:pPr>
            <a:endParaRPr lang="en-GB" b="1" noProof="0" dirty="0"/>
          </a:p>
          <a:p>
            <a:pPr lvl="1"/>
            <a:r>
              <a:rPr lang="en-GB" sz="2200" noProof="0" dirty="0">
                <a:latin typeface="Arial" panose="020B0604020202020204" pitchFamily="34" charset="0"/>
                <a:cs typeface="Arial" panose="020B0604020202020204" pitchFamily="34" charset="0"/>
              </a:rPr>
              <a:t>Median UNRS score dropped from </a:t>
            </a:r>
            <a:r>
              <a:rPr lang="en-GB" sz="2200" b="1" noProof="0" dirty="0">
                <a:latin typeface="Arial" panose="020B0604020202020204" pitchFamily="34" charset="0"/>
                <a:cs typeface="Arial" panose="020B0604020202020204" pitchFamily="34" charset="0"/>
              </a:rPr>
              <a:t>6</a:t>
            </a:r>
            <a:r>
              <a:rPr lang="en-GB" sz="2200" noProof="0" dirty="0">
                <a:latin typeface="Arial" panose="020B0604020202020204" pitchFamily="34" charset="0"/>
                <a:cs typeface="Arial" panose="020B0604020202020204" pitchFamily="34" charset="0"/>
              </a:rPr>
              <a:t> (baseline) to </a:t>
            </a:r>
            <a:r>
              <a:rPr lang="en-GB" sz="2200" b="1" noProof="0" dirty="0">
                <a:latin typeface="Arial" panose="020B0604020202020204" pitchFamily="34" charset="0"/>
                <a:cs typeface="Arial" panose="020B0604020202020204" pitchFamily="34" charset="0"/>
              </a:rPr>
              <a:t>2</a:t>
            </a:r>
            <a:r>
              <a:rPr lang="en-GB" sz="2200" noProof="0" dirty="0">
                <a:latin typeface="Arial" panose="020B0604020202020204" pitchFamily="34" charset="0"/>
                <a:cs typeface="Arial" panose="020B0604020202020204" pitchFamily="34" charset="0"/>
              </a:rPr>
              <a:t> (W12) and </a:t>
            </a:r>
            <a:r>
              <a:rPr lang="en-GB" sz="2200" b="1" noProof="0" dirty="0">
                <a:latin typeface="Arial" panose="020B0604020202020204" pitchFamily="34" charset="0"/>
                <a:cs typeface="Arial" panose="020B0604020202020204" pitchFamily="34" charset="0"/>
              </a:rPr>
              <a:t>1</a:t>
            </a:r>
            <a:r>
              <a:rPr lang="en-GB" sz="2200" noProof="0" dirty="0">
                <a:latin typeface="Arial" panose="020B0604020202020204" pitchFamily="34" charset="0"/>
                <a:cs typeface="Arial" panose="020B0604020202020204" pitchFamily="34" charset="0"/>
              </a:rPr>
              <a:t> (W24), p &lt; 0.001</a:t>
            </a:r>
          </a:p>
          <a:p>
            <a:pPr lvl="1"/>
            <a:endParaRPr lang="en-GB" sz="2200" noProof="0" dirty="0">
              <a:latin typeface="Arial" panose="020B0604020202020204" pitchFamily="34" charset="0"/>
              <a:cs typeface="Arial" panose="020B0604020202020204" pitchFamily="34" charset="0"/>
            </a:endParaRPr>
          </a:p>
        </p:txBody>
      </p:sp>
      <p:pic>
        <p:nvPicPr>
          <p:cNvPr id="8" name="Immagine 7">
            <a:extLst>
              <a:ext uri="{FF2B5EF4-FFF2-40B4-BE49-F238E27FC236}">
                <a16:creationId xmlns:a16="http://schemas.microsoft.com/office/drawing/2014/main" id="{5E2C7A67-3FD6-EF7F-77AE-DF7E158C8480}"/>
              </a:ext>
            </a:extLst>
          </p:cNvPr>
          <p:cNvPicPr>
            <a:picLocks noChangeAspect="1"/>
          </p:cNvPicPr>
          <p:nvPr/>
        </p:nvPicPr>
        <p:blipFill>
          <a:blip r:embed="rId3"/>
          <a:stretch>
            <a:fillRect/>
          </a:stretch>
        </p:blipFill>
        <p:spPr>
          <a:xfrm>
            <a:off x="3904373" y="2242552"/>
            <a:ext cx="7988643" cy="3826791"/>
          </a:xfrm>
          <a:prstGeom prst="rect">
            <a:avLst/>
          </a:prstGeom>
        </p:spPr>
      </p:pic>
      <p:sp>
        <p:nvSpPr>
          <p:cNvPr id="4" name="CasellaDiTesto 3">
            <a:extLst>
              <a:ext uri="{FF2B5EF4-FFF2-40B4-BE49-F238E27FC236}">
                <a16:creationId xmlns:a16="http://schemas.microsoft.com/office/drawing/2014/main" id="{31442A73-0045-3BA6-E39D-D6F2D4F08977}"/>
              </a:ext>
            </a:extLst>
          </p:cNvPr>
          <p:cNvSpPr txBox="1"/>
          <p:nvPr/>
        </p:nvSpPr>
        <p:spPr>
          <a:xfrm>
            <a:off x="2913256" y="1311579"/>
            <a:ext cx="6094140" cy="584775"/>
          </a:xfrm>
          <a:prstGeom prst="rect">
            <a:avLst/>
          </a:prstGeom>
          <a:noFill/>
        </p:spPr>
        <p:txBody>
          <a:bodyPr wrap="square">
            <a:spAutoFit/>
          </a:bodyPr>
          <a:lstStyle/>
          <a:p>
            <a:pPr>
              <a:buNone/>
            </a:pPr>
            <a:r>
              <a:rPr lang="en-GB" sz="3200" b="1" noProof="0" dirty="0">
                <a:solidFill>
                  <a:schemeClr val="tx2"/>
                </a:solidFill>
                <a:latin typeface="Arial Black" panose="020B0A04020102020204" pitchFamily="34" charset="0"/>
              </a:rPr>
              <a:t>Results –  Bowel Urgency</a:t>
            </a:r>
          </a:p>
        </p:txBody>
      </p:sp>
      <p:sp>
        <p:nvSpPr>
          <p:cNvPr id="5" name="Saetta 4">
            <a:extLst>
              <a:ext uri="{FF2B5EF4-FFF2-40B4-BE49-F238E27FC236}">
                <a16:creationId xmlns:a16="http://schemas.microsoft.com/office/drawing/2014/main" id="{A46575FD-B0AE-FAEA-55BA-AB2335EE81F1}"/>
              </a:ext>
            </a:extLst>
          </p:cNvPr>
          <p:cNvSpPr/>
          <p:nvPr/>
        </p:nvSpPr>
        <p:spPr>
          <a:xfrm>
            <a:off x="126140" y="3610200"/>
            <a:ext cx="345688" cy="584775"/>
          </a:xfrm>
          <a:prstGeom prst="lightningBol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45023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866EA6E0-16FC-53A8-1E14-27430CBFC410}"/>
              </a:ext>
            </a:extLst>
          </p:cNvPr>
          <p:cNvSpPr txBox="1"/>
          <p:nvPr/>
        </p:nvSpPr>
        <p:spPr>
          <a:xfrm>
            <a:off x="0" y="1895598"/>
            <a:ext cx="5265837" cy="1107996"/>
          </a:xfrm>
          <a:prstGeom prst="rect">
            <a:avLst/>
          </a:prstGeom>
          <a:noFill/>
        </p:spPr>
        <p:txBody>
          <a:bodyPr wrap="square">
            <a:spAutoFit/>
          </a:bodyPr>
          <a:lstStyle/>
          <a:p>
            <a:pPr marL="742950" lvl="1" indent="-285750">
              <a:buFont typeface="Wingdings" panose="05000000000000000000" pitchFamily="2" charset="2"/>
              <a:buChar char="v"/>
            </a:pPr>
            <a:r>
              <a:rPr lang="en-GB" sz="2200" b="1" noProof="0" dirty="0">
                <a:latin typeface="Arial" panose="020B0604020202020204" pitchFamily="34" charset="0"/>
                <a:cs typeface="Arial" panose="020B0604020202020204" pitchFamily="34" charset="0"/>
              </a:rPr>
              <a:t>Treatment Persistence:</a:t>
            </a:r>
            <a:r>
              <a:rPr lang="en-GB" sz="2200" noProof="0" dirty="0">
                <a:latin typeface="Arial" panose="020B0604020202020204" pitchFamily="34" charset="0"/>
                <a:cs typeface="Arial" panose="020B0604020202020204" pitchFamily="34" charset="0"/>
              </a:rPr>
              <a:t> </a:t>
            </a:r>
            <a:r>
              <a:rPr lang="en-GB" sz="2200" b="1" noProof="0" dirty="0">
                <a:latin typeface="Arial" panose="020B0604020202020204" pitchFamily="34" charset="0"/>
                <a:cs typeface="Arial" panose="020B0604020202020204" pitchFamily="34" charset="0"/>
              </a:rPr>
              <a:t>89.5%</a:t>
            </a:r>
            <a:r>
              <a:rPr lang="en-GB" sz="2200" noProof="0" dirty="0">
                <a:latin typeface="Arial" panose="020B0604020202020204" pitchFamily="34" charset="0"/>
                <a:cs typeface="Arial" panose="020B0604020202020204" pitchFamily="34" charset="0"/>
              </a:rPr>
              <a:t> at Week 24</a:t>
            </a:r>
          </a:p>
          <a:p>
            <a:pPr lvl="1"/>
            <a:r>
              <a:rPr lang="en-GB" sz="2200" dirty="0">
                <a:latin typeface="Arial" panose="020B0604020202020204" pitchFamily="34" charset="0"/>
                <a:cs typeface="Arial" panose="020B0604020202020204" pitchFamily="34" charset="0"/>
              </a:rPr>
              <a:t> </a:t>
            </a:r>
            <a:endParaRPr lang="en-GB" sz="2200" noProof="0" dirty="0">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D4DD234E-9D7E-DD79-6708-5723A89A8555}"/>
              </a:ext>
            </a:extLst>
          </p:cNvPr>
          <p:cNvSpPr txBox="1"/>
          <p:nvPr/>
        </p:nvSpPr>
        <p:spPr>
          <a:xfrm>
            <a:off x="5016699" y="1204812"/>
            <a:ext cx="2158601" cy="584775"/>
          </a:xfrm>
          <a:prstGeom prst="rect">
            <a:avLst/>
          </a:prstGeom>
          <a:noFill/>
        </p:spPr>
        <p:txBody>
          <a:bodyPr wrap="square">
            <a:spAutoFit/>
          </a:bodyPr>
          <a:lstStyle/>
          <a:p>
            <a:pPr>
              <a:buNone/>
            </a:pPr>
            <a:r>
              <a:rPr lang="en-GB" sz="3200" b="1" noProof="0" dirty="0">
                <a:solidFill>
                  <a:schemeClr val="tx2"/>
                </a:solidFill>
                <a:latin typeface="Arial Black" panose="020B0A04020102020204" pitchFamily="34" charset="0"/>
              </a:rPr>
              <a:t>Results </a:t>
            </a:r>
          </a:p>
        </p:txBody>
      </p:sp>
      <p:pic>
        <p:nvPicPr>
          <p:cNvPr id="2" name="Immagine 1">
            <a:extLst>
              <a:ext uri="{FF2B5EF4-FFF2-40B4-BE49-F238E27FC236}">
                <a16:creationId xmlns:a16="http://schemas.microsoft.com/office/drawing/2014/main" id="{0C32CAF4-6D1F-3D04-9A8C-19E7F752D887}"/>
              </a:ext>
            </a:extLst>
          </p:cNvPr>
          <p:cNvPicPr>
            <a:picLocks noChangeAspect="1"/>
          </p:cNvPicPr>
          <p:nvPr/>
        </p:nvPicPr>
        <p:blipFill>
          <a:blip r:embed="rId3"/>
          <a:stretch>
            <a:fillRect/>
          </a:stretch>
        </p:blipFill>
        <p:spPr>
          <a:xfrm>
            <a:off x="0" y="2603963"/>
            <a:ext cx="6537879" cy="3253688"/>
          </a:xfrm>
          <a:prstGeom prst="rect">
            <a:avLst/>
          </a:prstGeom>
        </p:spPr>
      </p:pic>
      <p:sp>
        <p:nvSpPr>
          <p:cNvPr id="10" name="CasellaDiTesto 9">
            <a:extLst>
              <a:ext uri="{FF2B5EF4-FFF2-40B4-BE49-F238E27FC236}">
                <a16:creationId xmlns:a16="http://schemas.microsoft.com/office/drawing/2014/main" id="{C341E63E-6A23-B493-E553-27EA5AF7E638}"/>
              </a:ext>
            </a:extLst>
          </p:cNvPr>
          <p:cNvSpPr txBox="1"/>
          <p:nvPr/>
        </p:nvSpPr>
        <p:spPr>
          <a:xfrm>
            <a:off x="1083877" y="5963662"/>
            <a:ext cx="3896058" cy="769441"/>
          </a:xfrm>
          <a:prstGeom prst="rect">
            <a:avLst/>
          </a:prstGeom>
          <a:noFill/>
        </p:spPr>
        <p:txBody>
          <a:bodyPr wrap="square">
            <a:spAutoFit/>
          </a:bodyPr>
          <a:lstStyle/>
          <a:p>
            <a:pPr lvl="1"/>
            <a:r>
              <a:rPr lang="en-GB" sz="2200" b="1" noProof="0" dirty="0">
                <a:solidFill>
                  <a:srgbClr val="C00000"/>
                </a:solidFill>
                <a:latin typeface="Arial" panose="020B0604020202020204" pitchFamily="34" charset="0"/>
                <a:cs typeface="Arial" panose="020B0604020202020204" pitchFamily="34" charset="0"/>
              </a:rPr>
              <a:t>Safety:</a:t>
            </a:r>
            <a:r>
              <a:rPr lang="en-GB" sz="2200" noProof="0" dirty="0">
                <a:solidFill>
                  <a:srgbClr val="C00000"/>
                </a:solidFill>
                <a:latin typeface="Arial" panose="020B0604020202020204" pitchFamily="34" charset="0"/>
                <a:cs typeface="Arial" panose="020B0604020202020204" pitchFamily="34" charset="0"/>
              </a:rPr>
              <a:t> Only 3 AE-related discontinuations</a:t>
            </a:r>
          </a:p>
        </p:txBody>
      </p:sp>
      <p:sp>
        <p:nvSpPr>
          <p:cNvPr id="12" name="CasellaDiTesto 11">
            <a:extLst>
              <a:ext uri="{FF2B5EF4-FFF2-40B4-BE49-F238E27FC236}">
                <a16:creationId xmlns:a16="http://schemas.microsoft.com/office/drawing/2014/main" id="{C89F75D6-7502-39ED-B818-BCC5FE803086}"/>
              </a:ext>
            </a:extLst>
          </p:cNvPr>
          <p:cNvSpPr txBox="1"/>
          <p:nvPr/>
        </p:nvSpPr>
        <p:spPr>
          <a:xfrm>
            <a:off x="5563279" y="6272133"/>
            <a:ext cx="6654739" cy="400110"/>
          </a:xfrm>
          <a:prstGeom prst="rect">
            <a:avLst/>
          </a:prstGeom>
          <a:noFill/>
        </p:spPr>
        <p:txBody>
          <a:bodyPr wrap="square">
            <a:spAutoFit/>
          </a:bodyPr>
          <a:lstStyle/>
          <a:p>
            <a:pPr lvl="1"/>
            <a:r>
              <a:rPr lang="en-GB" sz="2000" u="sng" noProof="0" dirty="0">
                <a:latin typeface="Arial Black" panose="020B0A04020102020204" pitchFamily="34" charset="0"/>
                <a:cs typeface="Arial" panose="020B0604020202020204" pitchFamily="34" charset="0"/>
              </a:rPr>
              <a:t>No baseline predictors identified for failure</a:t>
            </a:r>
          </a:p>
        </p:txBody>
      </p:sp>
      <p:graphicFrame>
        <p:nvGraphicFramePr>
          <p:cNvPr id="5" name="Tabella 4">
            <a:extLst>
              <a:ext uri="{FF2B5EF4-FFF2-40B4-BE49-F238E27FC236}">
                <a16:creationId xmlns:a16="http://schemas.microsoft.com/office/drawing/2014/main" id="{12BE18E0-2139-767F-4282-5FF969374910}"/>
              </a:ext>
            </a:extLst>
          </p:cNvPr>
          <p:cNvGraphicFramePr>
            <a:graphicFrameLocks noGrp="1"/>
          </p:cNvGraphicFramePr>
          <p:nvPr>
            <p:extLst>
              <p:ext uri="{D42A27DB-BD31-4B8C-83A1-F6EECF244321}">
                <p14:modId xmlns:p14="http://schemas.microsoft.com/office/powerpoint/2010/main" val="552265020"/>
              </p:ext>
            </p:extLst>
          </p:nvPr>
        </p:nvGraphicFramePr>
        <p:xfrm>
          <a:off x="6891963" y="1785013"/>
          <a:ext cx="5116946" cy="4072638"/>
        </p:xfrm>
        <a:graphic>
          <a:graphicData uri="http://schemas.openxmlformats.org/drawingml/2006/table">
            <a:tbl>
              <a:tblPr firstRow="1" firstCol="1" bandRow="1">
                <a:tableStyleId>{5C22544A-7EE6-4342-B048-85BDC9FD1C3A}</a:tableStyleId>
              </a:tblPr>
              <a:tblGrid>
                <a:gridCol w="1704352">
                  <a:extLst>
                    <a:ext uri="{9D8B030D-6E8A-4147-A177-3AD203B41FA5}">
                      <a16:colId xmlns:a16="http://schemas.microsoft.com/office/drawing/2014/main" val="2163519003"/>
                    </a:ext>
                  </a:extLst>
                </a:gridCol>
                <a:gridCol w="846345">
                  <a:extLst>
                    <a:ext uri="{9D8B030D-6E8A-4147-A177-3AD203B41FA5}">
                      <a16:colId xmlns:a16="http://schemas.microsoft.com/office/drawing/2014/main" val="2025977009"/>
                    </a:ext>
                  </a:extLst>
                </a:gridCol>
                <a:gridCol w="733888">
                  <a:extLst>
                    <a:ext uri="{9D8B030D-6E8A-4147-A177-3AD203B41FA5}">
                      <a16:colId xmlns:a16="http://schemas.microsoft.com/office/drawing/2014/main" val="3490197152"/>
                    </a:ext>
                  </a:extLst>
                </a:gridCol>
                <a:gridCol w="733888">
                  <a:extLst>
                    <a:ext uri="{9D8B030D-6E8A-4147-A177-3AD203B41FA5}">
                      <a16:colId xmlns:a16="http://schemas.microsoft.com/office/drawing/2014/main" val="1460592930"/>
                    </a:ext>
                  </a:extLst>
                </a:gridCol>
                <a:gridCol w="1098473">
                  <a:extLst>
                    <a:ext uri="{9D8B030D-6E8A-4147-A177-3AD203B41FA5}">
                      <a16:colId xmlns:a16="http://schemas.microsoft.com/office/drawing/2014/main" val="1129898532"/>
                    </a:ext>
                  </a:extLst>
                </a:gridCol>
              </a:tblGrid>
              <a:tr h="243745">
                <a:tc>
                  <a:txBody>
                    <a:bodyPr/>
                    <a:lstStyle/>
                    <a:p>
                      <a:pPr algn="l">
                        <a:lnSpc>
                          <a:spcPct val="107000"/>
                        </a:lnSpc>
                        <a:spcAft>
                          <a:spcPts val="800"/>
                        </a:spcAft>
                        <a:buNone/>
                      </a:pPr>
                      <a:r>
                        <a:rPr lang="it-IT" sz="1100" kern="100">
                          <a:effectLst/>
                        </a:rPr>
                        <a:t> </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nchor="ctr"/>
                </a:tc>
                <a:tc gridSpan="4">
                  <a:txBody>
                    <a:bodyPr/>
                    <a:lstStyle/>
                    <a:p>
                      <a:pPr algn="ctr">
                        <a:lnSpc>
                          <a:spcPct val="107000"/>
                        </a:lnSpc>
                        <a:spcAft>
                          <a:spcPts val="800"/>
                        </a:spcAft>
                        <a:buNone/>
                      </a:pPr>
                      <a:r>
                        <a:rPr lang="it-IT" sz="1100" kern="100" dirty="0">
                          <a:effectLst/>
                        </a:rPr>
                        <a:t>Treatment </a:t>
                      </a:r>
                      <a:r>
                        <a:rPr lang="it-IT" sz="1100" kern="100" dirty="0" err="1">
                          <a:effectLst/>
                        </a:rPr>
                        <a:t>failure</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839931659"/>
                  </a:ext>
                </a:extLst>
              </a:tr>
              <a:tr h="286066">
                <a:tc>
                  <a:txBody>
                    <a:bodyPr/>
                    <a:lstStyle/>
                    <a:p>
                      <a:pPr algn="l">
                        <a:lnSpc>
                          <a:spcPct val="107000"/>
                        </a:lnSpc>
                        <a:spcAft>
                          <a:spcPts val="800"/>
                        </a:spcAft>
                        <a:buNone/>
                      </a:pPr>
                      <a:r>
                        <a:rPr lang="it-IT" sz="1100" kern="100">
                          <a:effectLst/>
                        </a:rPr>
                        <a:t>  Predictors</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it-IT" sz="1100" kern="100">
                          <a:effectLst/>
                        </a:rPr>
                        <a:t>                     OR</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it-IT" sz="1100" kern="100">
                          <a:effectLst/>
                        </a:rPr>
                        <a:t>                  </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gridSpan="2">
                  <a:txBody>
                    <a:bodyPr/>
                    <a:lstStyle/>
                    <a:p>
                      <a:pPr algn="l">
                        <a:lnSpc>
                          <a:spcPct val="107000"/>
                        </a:lnSpc>
                        <a:spcAft>
                          <a:spcPts val="800"/>
                        </a:spcAft>
                        <a:buNone/>
                      </a:pPr>
                      <a:r>
                        <a:rPr lang="it-IT" sz="1100" kern="100" dirty="0">
                          <a:effectLst/>
                        </a:rPr>
                        <a:t>           CI                          p</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hMerge="1">
                  <a:txBody>
                    <a:bodyPr/>
                    <a:lstStyle/>
                    <a:p>
                      <a:endParaRPr lang="it-IT"/>
                    </a:p>
                  </a:txBody>
                  <a:tcPr/>
                </a:tc>
                <a:extLst>
                  <a:ext uri="{0D108BD9-81ED-4DB2-BD59-A6C34878D82A}">
                    <a16:rowId xmlns:a16="http://schemas.microsoft.com/office/drawing/2014/main" val="302667422"/>
                  </a:ext>
                </a:extLst>
              </a:tr>
              <a:tr h="381959">
                <a:tc>
                  <a:txBody>
                    <a:bodyPr/>
                    <a:lstStyle/>
                    <a:p>
                      <a:pPr algn="l">
                        <a:lnSpc>
                          <a:spcPct val="107000"/>
                        </a:lnSpc>
                        <a:spcAft>
                          <a:spcPts val="800"/>
                        </a:spcAft>
                        <a:buNone/>
                      </a:pPr>
                      <a:r>
                        <a:rPr lang="it-IT" sz="1100" kern="100">
                          <a:effectLst/>
                        </a:rPr>
                        <a:t>Male gender</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dirty="0">
                          <a:effectLst/>
                        </a:rPr>
                        <a:t>0.932</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l">
                        <a:lnSpc>
                          <a:spcPct val="107000"/>
                        </a:lnSpc>
                        <a:spcAft>
                          <a:spcPts val="800"/>
                        </a:spcAft>
                        <a:buNone/>
                      </a:pPr>
                      <a:r>
                        <a:rPr lang="it-IT" sz="1100" kern="100">
                          <a:effectLst/>
                        </a:rPr>
                        <a:t>0.235 – 3.688</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dirty="0">
                          <a:effectLst/>
                        </a:rPr>
                        <a:t>0.920</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626959949"/>
                  </a:ext>
                </a:extLst>
              </a:tr>
              <a:tr h="381959">
                <a:tc>
                  <a:txBody>
                    <a:bodyPr/>
                    <a:lstStyle/>
                    <a:p>
                      <a:pPr algn="l">
                        <a:lnSpc>
                          <a:spcPct val="107000"/>
                        </a:lnSpc>
                        <a:spcAft>
                          <a:spcPts val="800"/>
                        </a:spcAft>
                        <a:buNone/>
                      </a:pPr>
                      <a:r>
                        <a:rPr lang="it-IT" sz="1100" kern="100" dirty="0" err="1">
                          <a:effectLst/>
                        </a:rPr>
                        <a:t>Disease</a:t>
                      </a:r>
                      <a:r>
                        <a:rPr lang="it-IT" sz="1100" kern="100" dirty="0">
                          <a:effectLst/>
                        </a:rPr>
                        <a:t> duration</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dirty="0">
                          <a:effectLst/>
                        </a:rPr>
                        <a:t>0.643</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dirty="0">
                          <a:effectLst/>
                        </a:rPr>
                        <a:t>0.152 – 2.722</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a:effectLst/>
                        </a:rPr>
                        <a:t>0.549</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1583774816"/>
                  </a:ext>
                </a:extLst>
              </a:tr>
              <a:tr h="381959">
                <a:tc>
                  <a:txBody>
                    <a:bodyPr/>
                    <a:lstStyle/>
                    <a:p>
                      <a:pPr algn="l">
                        <a:lnSpc>
                          <a:spcPct val="107000"/>
                        </a:lnSpc>
                        <a:spcAft>
                          <a:spcPts val="800"/>
                        </a:spcAft>
                        <a:buNone/>
                      </a:pPr>
                      <a:r>
                        <a:rPr lang="en-US" sz="1100" kern="100" dirty="0">
                          <a:effectLst/>
                        </a:rPr>
                        <a:t>Pancolitis</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a:effectLst/>
                        </a:rPr>
                        <a:t>0.509</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a:effectLst/>
                        </a:rPr>
                        <a:t>0.098 – 2.654</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a:effectLst/>
                        </a:rPr>
                        <a:t>0.423</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1153068849"/>
                  </a:ext>
                </a:extLst>
              </a:tr>
              <a:tr h="381959">
                <a:tc>
                  <a:txBody>
                    <a:bodyPr/>
                    <a:lstStyle/>
                    <a:p>
                      <a:pPr algn="l">
                        <a:lnSpc>
                          <a:spcPct val="107000"/>
                        </a:lnSpc>
                        <a:spcAft>
                          <a:spcPts val="800"/>
                        </a:spcAft>
                        <a:buNone/>
                      </a:pPr>
                      <a:r>
                        <a:rPr lang="en-US" sz="1100" kern="100">
                          <a:effectLst/>
                        </a:rPr>
                        <a:t>Steroid dependency</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a:effectLst/>
                        </a:rPr>
                        <a:t>0.571</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a:effectLst/>
                        </a:rPr>
                        <a:t>0.144 – 2.262</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dirty="0">
                          <a:effectLst/>
                        </a:rPr>
                        <a:t>0.425</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3496206457"/>
                  </a:ext>
                </a:extLst>
              </a:tr>
              <a:tr h="381959">
                <a:tc>
                  <a:txBody>
                    <a:bodyPr/>
                    <a:lstStyle/>
                    <a:p>
                      <a:pPr algn="l">
                        <a:lnSpc>
                          <a:spcPct val="107000"/>
                        </a:lnSpc>
                        <a:spcAft>
                          <a:spcPts val="800"/>
                        </a:spcAft>
                        <a:buNone/>
                      </a:pPr>
                      <a:r>
                        <a:rPr lang="en-US" sz="1100" kern="100" dirty="0">
                          <a:effectLst/>
                        </a:rPr>
                        <a:t>Steroids at baseline</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a:effectLst/>
                        </a:rPr>
                        <a:t>8.000</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a:effectLst/>
                        </a:rPr>
                        <a:t>0.963 – 66.45</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a:effectLst/>
                        </a:rPr>
                        <a:t>0.054</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2773780719"/>
                  </a:ext>
                </a:extLst>
              </a:tr>
              <a:tr h="381959">
                <a:tc>
                  <a:txBody>
                    <a:bodyPr/>
                    <a:lstStyle/>
                    <a:p>
                      <a:pPr algn="l">
                        <a:lnSpc>
                          <a:spcPct val="107000"/>
                        </a:lnSpc>
                        <a:spcAft>
                          <a:spcPts val="800"/>
                        </a:spcAft>
                        <a:buNone/>
                      </a:pPr>
                      <a:r>
                        <a:rPr lang="en-US" sz="1100" kern="100">
                          <a:effectLst/>
                        </a:rPr>
                        <a:t>Failure to &gt; 3 biologics</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a:effectLst/>
                        </a:rPr>
                        <a:t>1.541</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a:effectLst/>
                        </a:rPr>
                        <a:t>0.390 – 6.093</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a:effectLst/>
                        </a:rPr>
                        <a:t>0.538</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2879295655"/>
                  </a:ext>
                </a:extLst>
              </a:tr>
              <a:tr h="381959">
                <a:tc>
                  <a:txBody>
                    <a:bodyPr/>
                    <a:lstStyle/>
                    <a:p>
                      <a:pPr algn="l">
                        <a:lnSpc>
                          <a:spcPct val="107000"/>
                        </a:lnSpc>
                        <a:spcAft>
                          <a:spcPts val="800"/>
                        </a:spcAft>
                        <a:buNone/>
                      </a:pPr>
                      <a:r>
                        <a:rPr lang="en-US" sz="1100" kern="100" dirty="0">
                          <a:effectLst/>
                        </a:rPr>
                        <a:t>CRP positive at baseline </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gridSpan="2">
                  <a:txBody>
                    <a:bodyPr/>
                    <a:lstStyle/>
                    <a:p>
                      <a:pPr algn="ctr">
                        <a:lnSpc>
                          <a:spcPct val="107000"/>
                        </a:lnSpc>
                        <a:spcAft>
                          <a:spcPts val="800"/>
                        </a:spcAft>
                        <a:buNone/>
                      </a:pPr>
                      <a:r>
                        <a:rPr lang="it-IT" sz="1100" kern="100">
                          <a:effectLst/>
                        </a:rPr>
                        <a:t>0.183</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hMerge="1">
                  <a:txBody>
                    <a:bodyPr/>
                    <a:lstStyle/>
                    <a:p>
                      <a:endParaRPr lang="it-IT"/>
                    </a:p>
                  </a:txBody>
                  <a:tcPr/>
                </a:tc>
                <a:tc>
                  <a:txBody>
                    <a:bodyPr/>
                    <a:lstStyle/>
                    <a:p>
                      <a:pPr algn="ctr">
                        <a:lnSpc>
                          <a:spcPct val="107000"/>
                        </a:lnSpc>
                        <a:spcAft>
                          <a:spcPts val="800"/>
                        </a:spcAft>
                        <a:buNone/>
                      </a:pPr>
                      <a:r>
                        <a:rPr lang="it-IT" sz="1100" kern="100">
                          <a:effectLst/>
                        </a:rPr>
                        <a:t>0.022 – 1.520</a:t>
                      </a:r>
                      <a:endParaRPr lang="it-IT"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tc>
                  <a:txBody>
                    <a:bodyPr/>
                    <a:lstStyle/>
                    <a:p>
                      <a:pPr algn="ctr">
                        <a:lnSpc>
                          <a:spcPct val="107000"/>
                        </a:lnSpc>
                        <a:spcAft>
                          <a:spcPts val="800"/>
                        </a:spcAft>
                        <a:buNone/>
                      </a:pPr>
                      <a:r>
                        <a:rPr lang="it-IT" sz="1100" kern="100" dirty="0">
                          <a:effectLst/>
                        </a:rPr>
                        <a:t>0.116</a:t>
                      </a:r>
                      <a:endParaRPr lang="it-IT"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755" marR="71755" marT="71755" marB="71755"/>
                </a:tc>
                <a:extLst>
                  <a:ext uri="{0D108BD9-81ED-4DB2-BD59-A6C34878D82A}">
                    <a16:rowId xmlns:a16="http://schemas.microsoft.com/office/drawing/2014/main" val="2028309378"/>
                  </a:ext>
                </a:extLst>
              </a:tr>
            </a:tbl>
          </a:graphicData>
        </a:graphic>
      </p:graphicFrame>
      <p:sp>
        <p:nvSpPr>
          <p:cNvPr id="6" name="Rectangle 1">
            <a:extLst>
              <a:ext uri="{FF2B5EF4-FFF2-40B4-BE49-F238E27FC236}">
                <a16:creationId xmlns:a16="http://schemas.microsoft.com/office/drawing/2014/main" id="{97D3480B-7C4F-70C8-3DD5-556E0C0D974E}"/>
              </a:ext>
            </a:extLst>
          </p:cNvPr>
          <p:cNvSpPr>
            <a:spLocks noChangeArrowheads="1"/>
          </p:cNvSpPr>
          <p:nvPr/>
        </p:nvSpPr>
        <p:spPr bwMode="auto">
          <a:xfrm>
            <a:off x="7401548" y="6256050"/>
            <a:ext cx="37065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it-IT" sz="1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it-IT" sz="11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it-IT" altLang="it-IT" sz="800" b="0" i="0" u="none" strike="noStrike" cap="none" normalizeH="0" baseline="0" dirty="0">
              <a:ln>
                <a:noFill/>
              </a:ln>
              <a:solidFill>
                <a:schemeClr val="tx1"/>
              </a:solidFill>
              <a:effectLst/>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7" name="Freccia bidirezionale verticale 6">
            <a:extLst>
              <a:ext uri="{FF2B5EF4-FFF2-40B4-BE49-F238E27FC236}">
                <a16:creationId xmlns:a16="http://schemas.microsoft.com/office/drawing/2014/main" id="{6892F566-A24D-9DE0-A32D-7B989AEA9F8C}"/>
              </a:ext>
            </a:extLst>
          </p:cNvPr>
          <p:cNvSpPr/>
          <p:nvPr/>
        </p:nvSpPr>
        <p:spPr>
          <a:xfrm>
            <a:off x="11324340" y="5671275"/>
            <a:ext cx="234175" cy="584775"/>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bidirezionale verticale 7">
            <a:extLst>
              <a:ext uri="{FF2B5EF4-FFF2-40B4-BE49-F238E27FC236}">
                <a16:creationId xmlns:a16="http://schemas.microsoft.com/office/drawing/2014/main" id="{42AB15B5-B54D-D8BD-0A59-281412CC74A0}"/>
              </a:ext>
            </a:extLst>
          </p:cNvPr>
          <p:cNvSpPr/>
          <p:nvPr/>
        </p:nvSpPr>
        <p:spPr>
          <a:xfrm>
            <a:off x="7777450" y="5671275"/>
            <a:ext cx="234175" cy="584775"/>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a:extLst>
              <a:ext uri="{FF2B5EF4-FFF2-40B4-BE49-F238E27FC236}">
                <a16:creationId xmlns:a16="http://schemas.microsoft.com/office/drawing/2014/main" id="{35246532-889E-AD3C-F478-26DEC26ACB7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500533" y="5643361"/>
            <a:ext cx="1166687" cy="1166687"/>
          </a:xfrm>
          <a:prstGeom prst="rect">
            <a:avLst/>
          </a:prstGeom>
        </p:spPr>
      </p:pic>
    </p:spTree>
    <p:extLst>
      <p:ext uri="{BB962C8B-B14F-4D97-AF65-F5344CB8AC3E}">
        <p14:creationId xmlns:p14="http://schemas.microsoft.com/office/powerpoint/2010/main" val="155108298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8E597E4-63A1-400A-8931-CFD736EA3A2E}"/>
</file>

<file path=customXml/itemProps2.xml><?xml version="1.0" encoding="utf-8"?>
<ds:datastoreItem xmlns:ds="http://schemas.openxmlformats.org/officeDocument/2006/customXml" ds:itemID="{C2A5F276-347A-4CE9-9759-263CDFEA0A60}">
  <ds:schemaRefs>
    <ds:schemaRef ds:uri="http://schemas.microsoft.com/sharepoint/v3/contenttype/forms"/>
  </ds:schemaRefs>
</ds:datastoreItem>
</file>

<file path=customXml/itemProps3.xml><?xml version="1.0" encoding="utf-8"?>
<ds:datastoreItem xmlns:ds="http://schemas.openxmlformats.org/officeDocument/2006/customXml" ds:itemID="{CF76175B-B823-4942-9C32-269F00B9EC09}">
  <ds:schemaRefs>
    <ds:schemaRef ds:uri="http://purl.org/dc/dcmitype/"/>
    <ds:schemaRef ds:uri="http://purl.org/dc/elements/1.1/"/>
    <ds:schemaRef ds:uri="http://purl.org/dc/terms/"/>
    <ds:schemaRef ds:uri="http://schemas.microsoft.com/office/2006/documentManagement/types"/>
    <ds:schemaRef ds:uri="http://www.w3.org/XML/1998/namespace"/>
    <ds:schemaRef ds:uri="b934695d-6d59-47cb-9bc6-ef2744814942"/>
    <ds:schemaRef ds:uri="f70c1c7b-6bd2-4b23-9196-49f108f9542b"/>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1529</TotalTime>
  <Words>2979</Words>
  <Application>Microsoft Office PowerPoint</Application>
  <PresentationFormat>Widescreen</PresentationFormat>
  <Paragraphs>422</Paragraphs>
  <Slides>13</Slides>
  <Notes>10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13</vt:i4>
      </vt:variant>
    </vt:vector>
  </HeadingPairs>
  <TitlesOfParts>
    <vt:vector size="20" baseType="lpstr">
      <vt:lpstr>Aptos</vt:lpstr>
      <vt:lpstr>Arial</vt:lpstr>
      <vt:lpstr>Arial Black</vt:lpstr>
      <vt:lpstr>Calibri</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Annarita Accardi</dc:creator>
  <cp:lastModifiedBy>visio</cp:lastModifiedBy>
  <cp:revision>27</cp:revision>
  <dcterms:created xsi:type="dcterms:W3CDTF">2025-02-03T13:31:41Z</dcterms:created>
  <dcterms:modified xsi:type="dcterms:W3CDTF">2026-04-18T07:23:03Z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